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4" r:id="rId2"/>
  </p:sldMasterIdLst>
  <p:notesMasterIdLst>
    <p:notesMasterId r:id="rId25"/>
  </p:notesMasterIdLst>
  <p:sldIdLst>
    <p:sldId id="324" r:id="rId3"/>
    <p:sldId id="326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264" userDrawn="1">
          <p15:clr>
            <a:srgbClr val="A4A3A4"/>
          </p15:clr>
        </p15:guide>
        <p15:guide id="5" pos="7401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2A79"/>
    <a:srgbClr val="1A242E"/>
    <a:srgbClr val="B14F76"/>
    <a:srgbClr val="A48F7D"/>
    <a:srgbClr val="CA696E"/>
    <a:srgbClr val="70B381"/>
    <a:srgbClr val="7994C3"/>
    <a:srgbClr val="DE8D60"/>
    <a:srgbClr val="7E4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EA3B3-7B2C-428B-BF75-A00FC67C4B50}" v="2065" dt="2022-01-21T18:00:16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 showGuides="1">
      <p:cViewPr varScale="1">
        <p:scale>
          <a:sx n="104" d="100"/>
          <a:sy n="104" d="100"/>
        </p:scale>
        <p:origin x="816" y="108"/>
      </p:cViewPr>
      <p:guideLst>
        <p:guide orient="horz" pos="2160"/>
        <p:guide pos="3840"/>
        <p:guide pos="257"/>
        <p:guide orient="horz" pos="264"/>
        <p:guide pos="7401"/>
        <p:guide orient="horz" pos="40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46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CE303-13F1-44F1-9769-B5338E439D63}" type="datetimeFigureOut">
              <a:rPr lang="it-IT" smtClean="0"/>
              <a:t>23/01/2022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E1476-916C-45A8-B844-D123253EC1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79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Può sembrare poco a causa della </a:t>
            </a:r>
            <a:r>
              <a:rPr lang="it-IT" dirty="0" err="1"/>
              <a:t>square</a:t>
            </a:r>
            <a:r>
              <a:rPr lang="it-IT" dirty="0"/>
              <a:t> root, ma rappresenta un miglioramento di ben 8,56 punti di </a:t>
            </a:r>
            <a:r>
              <a:rPr lang="it-IT" dirty="0" err="1"/>
              <a:t>loss</a:t>
            </a:r>
            <a:r>
              <a:rPr lang="it-IT" dirty="0"/>
              <a:t> (MSE) da </a:t>
            </a:r>
            <a:r>
              <a:rPr lang="it-IT" dirty="0" err="1"/>
              <a:t>cnn</a:t>
            </a:r>
            <a:r>
              <a:rPr lang="it-IT" dirty="0"/>
              <a:t> a </a:t>
            </a:r>
            <a:r>
              <a:rPr lang="it-IT" dirty="0" err="1"/>
              <a:t>hybrid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E1476-916C-45A8-B844-D123253EC1B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962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239709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5DC7EA-252D-4C0C-8609-F87D5011CE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8568" y="0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FC2EAE-8775-4EFF-898C-F4704F880F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58568" y="2311154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7FB691-4D39-478E-9592-3CFE0DB6730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58568" y="4622312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2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2CF2AA-34FA-48D9-B650-0ACDEF310C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9780" y="1429385"/>
            <a:ext cx="3386213" cy="4555416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3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73AD76-2E22-4012-A273-380BB46F60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534" y="1481984"/>
            <a:ext cx="5198056" cy="239126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09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1EF937-72C9-44FA-A7AE-223ECBF143B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1531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72FB2A-3C02-4858-A97B-3518908BB9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6624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7F50742-E545-448D-A10E-4A68071AA3A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1618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A3C95E8-2A05-40AD-AF3B-DC379BF7C4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9430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878B9B-BFA5-41D3-9E22-6A155A30DAD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4425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91CC54A-4AA9-4D68-A25D-73B26405A91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9517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BF17874-32C9-488E-95CE-0BB24BDEFC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4512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74AAA50-23AD-45C3-8A80-A2CCB436F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6537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2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627182C-9D0B-410F-9F3E-FFA7FF2898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2129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976A97D-1E85-4BF0-AD27-FE9D67E320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1333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93035D-1588-48A2-A9FA-8C22F3795C1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2129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5FE19FC-015A-4AA2-BCC7-DE6DB5B80E5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1333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30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7BAE8305-3CA0-4E72-A2B0-D5C6A34C8B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47803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87F37F1C-086D-454A-8E7E-BEEB515B35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1354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69A69662-5465-44DE-A6B8-AC82141E0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6B8942C5-5A95-472B-9D9D-22AD12D70A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1354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4">
            <a:extLst>
              <a:ext uri="{FF2B5EF4-FFF2-40B4-BE49-F238E27FC236}">
                <a16:creationId xmlns:a16="http://schemas.microsoft.com/office/drawing/2014/main" id="{4D60BC0E-012B-4569-A765-BAD6FC32A0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7803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4">
            <a:extLst>
              <a:ext uri="{FF2B5EF4-FFF2-40B4-BE49-F238E27FC236}">
                <a16:creationId xmlns:a16="http://schemas.microsoft.com/office/drawing/2014/main" id="{D489F4EE-77DA-4EAC-A0B4-BB5F9F582D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31354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1333337-6732-49A9-9D10-7303F9216E44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25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7CAD1-6C0B-425F-A749-1EDB85ACE1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5572749" cy="7923916"/>
          </a:xfrm>
          <a:custGeom>
            <a:avLst/>
            <a:gdLst>
              <a:gd name="connsiteX0" fmla="*/ 5572749 w 5572749"/>
              <a:gd name="connsiteY0" fmla="*/ 5097916 h 7923916"/>
              <a:gd name="connsiteX1" fmla="*/ 5572749 w 5572749"/>
              <a:gd name="connsiteY1" fmla="*/ 7467391 h 7923916"/>
              <a:gd name="connsiteX2" fmla="*/ 2883551 w 5572749"/>
              <a:gd name="connsiteY2" fmla="*/ 7923916 h 7923916"/>
              <a:gd name="connsiteX3" fmla="*/ 2883551 w 5572749"/>
              <a:gd name="connsiteY3" fmla="*/ 5554442 h 7923916"/>
              <a:gd name="connsiteX4" fmla="*/ 2689198 w 5572749"/>
              <a:gd name="connsiteY4" fmla="*/ 5097916 h 7923916"/>
              <a:gd name="connsiteX5" fmla="*/ 2689198 w 5572749"/>
              <a:gd name="connsiteY5" fmla="*/ 7467391 h 7923916"/>
              <a:gd name="connsiteX6" fmla="*/ 0 w 5572749"/>
              <a:gd name="connsiteY6" fmla="*/ 7923916 h 7923916"/>
              <a:gd name="connsiteX7" fmla="*/ 0 w 5572749"/>
              <a:gd name="connsiteY7" fmla="*/ 5554442 h 7923916"/>
              <a:gd name="connsiteX8" fmla="*/ 2689198 w 5572749"/>
              <a:gd name="connsiteY8" fmla="*/ 2543388 h 7923916"/>
              <a:gd name="connsiteX9" fmla="*/ 2689198 w 5572749"/>
              <a:gd name="connsiteY9" fmla="*/ 4912862 h 7923916"/>
              <a:gd name="connsiteX10" fmla="*/ 0 w 5572749"/>
              <a:gd name="connsiteY10" fmla="*/ 5369387 h 7923916"/>
              <a:gd name="connsiteX11" fmla="*/ 0 w 5572749"/>
              <a:gd name="connsiteY11" fmla="*/ 2999913 h 7923916"/>
              <a:gd name="connsiteX12" fmla="*/ 5572749 w 5572749"/>
              <a:gd name="connsiteY12" fmla="*/ 2543387 h 7923916"/>
              <a:gd name="connsiteX13" fmla="*/ 5572749 w 5572749"/>
              <a:gd name="connsiteY13" fmla="*/ 4912862 h 7923916"/>
              <a:gd name="connsiteX14" fmla="*/ 2883551 w 5572749"/>
              <a:gd name="connsiteY14" fmla="*/ 5369387 h 7923916"/>
              <a:gd name="connsiteX15" fmla="*/ 2883551 w 5572749"/>
              <a:gd name="connsiteY15" fmla="*/ 2999913 h 7923916"/>
              <a:gd name="connsiteX16" fmla="*/ 2689198 w 5572749"/>
              <a:gd name="connsiteY16" fmla="*/ 1 h 7923916"/>
              <a:gd name="connsiteX17" fmla="*/ 2689198 w 5572749"/>
              <a:gd name="connsiteY17" fmla="*/ 2369475 h 7923916"/>
              <a:gd name="connsiteX18" fmla="*/ 0 w 5572749"/>
              <a:gd name="connsiteY18" fmla="*/ 2826000 h 7923916"/>
              <a:gd name="connsiteX19" fmla="*/ 0 w 5572749"/>
              <a:gd name="connsiteY19" fmla="*/ 456526 h 7923916"/>
              <a:gd name="connsiteX20" fmla="*/ 5572749 w 5572749"/>
              <a:gd name="connsiteY20" fmla="*/ 0 h 7923916"/>
              <a:gd name="connsiteX21" fmla="*/ 5572749 w 5572749"/>
              <a:gd name="connsiteY21" fmla="*/ 2369475 h 7923916"/>
              <a:gd name="connsiteX22" fmla="*/ 2883551 w 5572749"/>
              <a:gd name="connsiteY22" fmla="*/ 2826000 h 7923916"/>
              <a:gd name="connsiteX23" fmla="*/ 2883551 w 5572749"/>
              <a:gd name="connsiteY23" fmla="*/ 456526 h 792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2749" h="7923916">
                <a:moveTo>
                  <a:pt x="5572749" y="5097916"/>
                </a:moveTo>
                <a:lnTo>
                  <a:pt x="5572749" y="7467391"/>
                </a:lnTo>
                <a:lnTo>
                  <a:pt x="2883551" y="7923916"/>
                </a:lnTo>
                <a:lnTo>
                  <a:pt x="2883551" y="5554442"/>
                </a:lnTo>
                <a:close/>
                <a:moveTo>
                  <a:pt x="2689198" y="5097916"/>
                </a:moveTo>
                <a:lnTo>
                  <a:pt x="2689198" y="7467391"/>
                </a:lnTo>
                <a:lnTo>
                  <a:pt x="0" y="7923916"/>
                </a:lnTo>
                <a:lnTo>
                  <a:pt x="0" y="5554442"/>
                </a:lnTo>
                <a:close/>
                <a:moveTo>
                  <a:pt x="2689198" y="2543388"/>
                </a:moveTo>
                <a:lnTo>
                  <a:pt x="2689198" y="4912862"/>
                </a:lnTo>
                <a:lnTo>
                  <a:pt x="0" y="5369387"/>
                </a:lnTo>
                <a:lnTo>
                  <a:pt x="0" y="2999913"/>
                </a:lnTo>
                <a:close/>
                <a:moveTo>
                  <a:pt x="5572749" y="2543387"/>
                </a:moveTo>
                <a:lnTo>
                  <a:pt x="5572749" y="4912862"/>
                </a:lnTo>
                <a:lnTo>
                  <a:pt x="2883551" y="5369387"/>
                </a:lnTo>
                <a:lnTo>
                  <a:pt x="2883551" y="2999913"/>
                </a:lnTo>
                <a:close/>
                <a:moveTo>
                  <a:pt x="2689198" y="1"/>
                </a:moveTo>
                <a:lnTo>
                  <a:pt x="2689198" y="2369475"/>
                </a:lnTo>
                <a:lnTo>
                  <a:pt x="0" y="2826000"/>
                </a:lnTo>
                <a:lnTo>
                  <a:pt x="0" y="456526"/>
                </a:lnTo>
                <a:close/>
                <a:moveTo>
                  <a:pt x="5572749" y="0"/>
                </a:moveTo>
                <a:lnTo>
                  <a:pt x="5572749" y="2369475"/>
                </a:lnTo>
                <a:lnTo>
                  <a:pt x="2883551" y="2826000"/>
                </a:lnTo>
                <a:lnTo>
                  <a:pt x="2883551" y="4565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12857A-FA01-4F15-BFC4-268862B00096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63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B5F53574-1B21-4488-86E6-CA7AA06E7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107" y="1428720"/>
            <a:ext cx="4445498" cy="4458754"/>
          </a:xfrm>
          <a:custGeom>
            <a:avLst/>
            <a:gdLst>
              <a:gd name="connsiteX0" fmla="*/ 0 w 4445498"/>
              <a:gd name="connsiteY0" fmla="*/ 2694085 h 4458754"/>
              <a:gd name="connsiteX1" fmla="*/ 2348671 w 4445498"/>
              <a:gd name="connsiteY1" fmla="*/ 2694085 h 4458754"/>
              <a:gd name="connsiteX2" fmla="*/ 2348671 w 4445498"/>
              <a:gd name="connsiteY2" fmla="*/ 4458754 h 4458754"/>
              <a:gd name="connsiteX3" fmla="*/ 0 w 4445498"/>
              <a:gd name="connsiteY3" fmla="*/ 4458754 h 4458754"/>
              <a:gd name="connsiteX4" fmla="*/ 2683996 w 4445498"/>
              <a:gd name="connsiteY4" fmla="*/ 2106919 h 4458754"/>
              <a:gd name="connsiteX5" fmla="*/ 3858332 w 4445498"/>
              <a:gd name="connsiteY5" fmla="*/ 2106919 h 4458754"/>
              <a:gd name="connsiteX6" fmla="*/ 3858332 w 4445498"/>
              <a:gd name="connsiteY6" fmla="*/ 3281255 h 4458754"/>
              <a:gd name="connsiteX7" fmla="*/ 2683996 w 4445498"/>
              <a:gd name="connsiteY7" fmla="*/ 3281255 h 4458754"/>
              <a:gd name="connsiteX8" fmla="*/ 2683996 w 4445498"/>
              <a:gd name="connsiteY8" fmla="*/ 1 h 4458754"/>
              <a:gd name="connsiteX9" fmla="*/ 4445498 w 4445498"/>
              <a:gd name="connsiteY9" fmla="*/ 1 h 4458754"/>
              <a:gd name="connsiteX10" fmla="*/ 4445498 w 4445498"/>
              <a:gd name="connsiteY10" fmla="*/ 1761503 h 4458754"/>
              <a:gd name="connsiteX11" fmla="*/ 2683996 w 4445498"/>
              <a:gd name="connsiteY11" fmla="*/ 1761503 h 4458754"/>
              <a:gd name="connsiteX12" fmla="*/ 587171 w 4445498"/>
              <a:gd name="connsiteY12" fmla="*/ 0 h 4458754"/>
              <a:gd name="connsiteX13" fmla="*/ 2348673 w 4445498"/>
              <a:gd name="connsiteY13" fmla="*/ 0 h 4458754"/>
              <a:gd name="connsiteX14" fmla="*/ 2348673 w 4445498"/>
              <a:gd name="connsiteY14" fmla="*/ 2348669 h 4458754"/>
              <a:gd name="connsiteX15" fmla="*/ 587171 w 4445498"/>
              <a:gd name="connsiteY15" fmla="*/ 2348669 h 44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5498" h="4458754">
                <a:moveTo>
                  <a:pt x="0" y="2694085"/>
                </a:moveTo>
                <a:lnTo>
                  <a:pt x="2348671" y="2694085"/>
                </a:lnTo>
                <a:lnTo>
                  <a:pt x="2348671" y="4458754"/>
                </a:lnTo>
                <a:lnTo>
                  <a:pt x="0" y="4458754"/>
                </a:lnTo>
                <a:close/>
                <a:moveTo>
                  <a:pt x="2683996" y="2106919"/>
                </a:moveTo>
                <a:lnTo>
                  <a:pt x="3858332" y="2106919"/>
                </a:lnTo>
                <a:lnTo>
                  <a:pt x="3858332" y="3281255"/>
                </a:lnTo>
                <a:lnTo>
                  <a:pt x="2683996" y="3281255"/>
                </a:lnTo>
                <a:close/>
                <a:moveTo>
                  <a:pt x="2683996" y="1"/>
                </a:moveTo>
                <a:lnTo>
                  <a:pt x="4445498" y="1"/>
                </a:lnTo>
                <a:lnTo>
                  <a:pt x="4445498" y="1761503"/>
                </a:lnTo>
                <a:lnTo>
                  <a:pt x="2683996" y="1761503"/>
                </a:lnTo>
                <a:close/>
                <a:moveTo>
                  <a:pt x="587171" y="0"/>
                </a:moveTo>
                <a:lnTo>
                  <a:pt x="2348673" y="0"/>
                </a:lnTo>
                <a:lnTo>
                  <a:pt x="2348673" y="2348669"/>
                </a:lnTo>
                <a:lnTo>
                  <a:pt x="587171" y="23486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8246E7-1DC9-4B97-836F-56DBE03582DE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14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29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8258630-745C-4DAF-B9D9-65090959DD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14360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C8C1E9-20AF-47FD-BDBF-5C5441F883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1745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F33FEDF-B8B0-4388-BA09-B0CB583664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82718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A2CB93-587B-4C1B-8BE9-AC2D185EAB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0752" y="2047670"/>
            <a:ext cx="1965266" cy="3459895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AC5AC2C-182C-4368-AC70-F5377407C3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4724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8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02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59ABE9B-A895-49DA-BCA1-BC0E7715DB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6097" y="2653052"/>
            <a:ext cx="1636532" cy="20403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8FB9B92-64E1-47F6-A07B-DF7E96FB0F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57449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98FF16D-471F-4F24-BD08-E87F2E78E0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848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8C03F9-BBD0-4488-BC03-EFA6978AA0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86871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6F003D-12B1-4E24-9082-C4C72CB88A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52994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9913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A92DA20C-C6C8-423D-979F-075301B7E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40117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3D8E2213-7C3E-40E5-AB56-872442DE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91005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7A650009-7A1B-47EE-82D0-7680012E76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714" y="1740805"/>
            <a:ext cx="4465824" cy="2789174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47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6A48890-5452-42D5-93B2-CB1D057E0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04840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D616F65C-FDED-44E6-B091-86687F43A5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16196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C266B2B8-848B-4C35-AD6D-C61FB2D6B0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64372" y="2999358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5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DB9F7B-0C0D-4574-91E1-0BB0E49C4A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603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ED3104-2AB9-42AD-95FC-2D51190B41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87890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CD642A-D413-44FA-92CB-475D45D673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83869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F1BD4D-3960-4926-9512-601B22F168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9156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26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03AE-ED97-4F27-8AEF-FD83A43E817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4862" y="1651598"/>
            <a:ext cx="2782276" cy="278227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92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BED6E-D8A2-475F-8411-9F8137B1B5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588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4EFF58-431A-4FE4-A38A-F32F81017D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916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5C33B18-F7A0-40DB-9DBD-56E90C6F70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714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58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3A3926D-B083-447D-8E42-B4EE6F725B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7201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7FD16D7-CDE2-44AE-A9F7-0832534C6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7243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0909B1B-26C3-4B90-907B-3CEB4F348B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7201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1BAF76C-F6D4-4C87-88CE-A283E3642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243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99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11BCA7-FCC2-49F6-B3BC-7E9122713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779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7ECD762-C57C-4FAC-A738-B01D1135E9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3827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FF32DB-A09F-4EFA-A16A-72DD10FB50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81779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75481F-82B8-4617-A189-8CEB2FA7D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3827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03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5ED468A-5C1C-4CDE-945A-5A4B6E2C1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869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0366F2E-BA7C-4DE9-89F9-ACB130C27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892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C5220F-343E-40E6-A4AD-FEA64BB8D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9476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5A30AEC-0F5D-4110-83FC-DE3A276EA2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439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15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F77C6C-1CD4-4D88-8EAD-05F7FCDABC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595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A02097-0A85-4898-BC69-B6707FBAD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240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2B7247B-A2E1-416D-B2CF-A9A11BD40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52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384708A-3AE4-4C63-96C8-463C0969C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3601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FA21231-240E-4F0B-9F6F-43A2341E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8886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BEA64B-DF77-4367-B86B-F98960E71A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33719" y="1075015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E4F114-2799-4BEB-9B7A-C916C3AC03B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825" y="3986513"/>
            <a:ext cx="4874458" cy="649901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48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F9EA13-AC1E-47AA-B037-77E9EE70B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9696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340B6A-9ADA-4A7E-88C8-601643D8D4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4894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246950-8752-460D-8928-EF32D2F871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7006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28F1B5-C915-45BF-AE63-7E55E97629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696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4E5562-8C43-48D7-813A-22E9EC7192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4894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0AD035-349F-4288-A902-9CF1AAA9173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67006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8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EA213-A437-46B1-8D86-E063559BEF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0175" y="1812072"/>
            <a:ext cx="1771650" cy="177165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4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73B75-9FB9-4B09-AAAA-D7EAE5D79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1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49E9F6-A8F6-449D-B8CB-29E4789FD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366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8E2FBE2-0C33-4718-A895-DFB097DF41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21102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36E8F6B-88CE-46CF-BA58-54C70D912D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3630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3D1BE97-7441-45F0-B376-DF72F70F91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10" y="321018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624ADF6-79CB-461F-90E0-E8C7E3C38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1798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93DE71-6ED9-4319-968E-B507F99382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19307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D58DF93-5A80-4FA7-803F-286088356B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16308" y="3206998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DCE2498-A336-4F3E-974F-0BEF1060EB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4480" y="1601942"/>
            <a:ext cx="1361005" cy="29692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45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840CE84-1EF6-471C-9EF0-9771465059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0" y="1598754"/>
            <a:ext cx="10973196" cy="2972435"/>
          </a:xfrm>
          <a:custGeom>
            <a:avLst/>
            <a:gdLst>
              <a:gd name="connsiteX0" fmla="*/ 9612191 w 10973196"/>
              <a:gd name="connsiteY0" fmla="*/ 1611430 h 2972435"/>
              <a:gd name="connsiteX1" fmla="*/ 10973196 w 10973196"/>
              <a:gd name="connsiteY1" fmla="*/ 1611430 h 2972435"/>
              <a:gd name="connsiteX2" fmla="*/ 10973196 w 10973196"/>
              <a:gd name="connsiteY2" fmla="*/ 2972435 h 2972435"/>
              <a:gd name="connsiteX3" fmla="*/ 9612191 w 10973196"/>
              <a:gd name="connsiteY3" fmla="*/ 2972435 h 2972435"/>
              <a:gd name="connsiteX4" fmla="*/ 3204720 w 10973196"/>
              <a:gd name="connsiteY4" fmla="*/ 1611430 h 2972435"/>
              <a:gd name="connsiteX5" fmla="*/ 4565724 w 10973196"/>
              <a:gd name="connsiteY5" fmla="*/ 1611430 h 2972435"/>
              <a:gd name="connsiteX6" fmla="*/ 4565724 w 10973196"/>
              <a:gd name="connsiteY6" fmla="*/ 2972435 h 2972435"/>
              <a:gd name="connsiteX7" fmla="*/ 3204720 w 10973196"/>
              <a:gd name="connsiteY7" fmla="*/ 2972435 h 2972435"/>
              <a:gd name="connsiteX8" fmla="*/ 0 w 10973196"/>
              <a:gd name="connsiteY8" fmla="*/ 1611430 h 2972435"/>
              <a:gd name="connsiteX9" fmla="*/ 2962800 w 10973196"/>
              <a:gd name="connsiteY9" fmla="*/ 1611430 h 2972435"/>
              <a:gd name="connsiteX10" fmla="*/ 2962800 w 10973196"/>
              <a:gd name="connsiteY10" fmla="*/ 2972435 h 2972435"/>
              <a:gd name="connsiteX11" fmla="*/ 0 w 10973196"/>
              <a:gd name="connsiteY11" fmla="*/ 2972435 h 2972435"/>
              <a:gd name="connsiteX12" fmla="*/ 6407397 w 10973196"/>
              <a:gd name="connsiteY12" fmla="*/ 1608244 h 2972435"/>
              <a:gd name="connsiteX13" fmla="*/ 9370197 w 10973196"/>
              <a:gd name="connsiteY13" fmla="*/ 1608244 h 2972435"/>
              <a:gd name="connsiteX14" fmla="*/ 9370197 w 10973196"/>
              <a:gd name="connsiteY14" fmla="*/ 2969249 h 2972435"/>
              <a:gd name="connsiteX15" fmla="*/ 6407397 w 10973196"/>
              <a:gd name="connsiteY15" fmla="*/ 2969249 h 2972435"/>
              <a:gd name="connsiteX16" fmla="*/ 6408455 w 10973196"/>
              <a:gd name="connsiteY16" fmla="*/ 3188 h 2972435"/>
              <a:gd name="connsiteX17" fmla="*/ 7769460 w 10973196"/>
              <a:gd name="connsiteY17" fmla="*/ 3188 h 2972435"/>
              <a:gd name="connsiteX18" fmla="*/ 7769460 w 10973196"/>
              <a:gd name="connsiteY18" fmla="*/ 1364193 h 2972435"/>
              <a:gd name="connsiteX19" fmla="*/ 6408455 w 10973196"/>
              <a:gd name="connsiteY19" fmla="*/ 1364193 h 2972435"/>
              <a:gd name="connsiteX20" fmla="*/ 4805569 w 10973196"/>
              <a:gd name="connsiteY20" fmla="*/ 3188 h 2972435"/>
              <a:gd name="connsiteX21" fmla="*/ 6166574 w 10973196"/>
              <a:gd name="connsiteY21" fmla="*/ 3188 h 2972435"/>
              <a:gd name="connsiteX22" fmla="*/ 6166574 w 10973196"/>
              <a:gd name="connsiteY22" fmla="*/ 2972435 h 2972435"/>
              <a:gd name="connsiteX23" fmla="*/ 4805569 w 10973196"/>
              <a:gd name="connsiteY23" fmla="*/ 2972435 h 2972435"/>
              <a:gd name="connsiteX24" fmla="*/ 1 w 10973196"/>
              <a:gd name="connsiteY24" fmla="*/ 3188 h 2972435"/>
              <a:gd name="connsiteX25" fmla="*/ 1361006 w 10973196"/>
              <a:gd name="connsiteY25" fmla="*/ 3188 h 2972435"/>
              <a:gd name="connsiteX26" fmla="*/ 1361006 w 10973196"/>
              <a:gd name="connsiteY26" fmla="*/ 1364193 h 2972435"/>
              <a:gd name="connsiteX27" fmla="*/ 1 w 10973196"/>
              <a:gd name="connsiteY27" fmla="*/ 1364193 h 2972435"/>
              <a:gd name="connsiteX28" fmla="*/ 8010396 w 10973196"/>
              <a:gd name="connsiteY28" fmla="*/ 0 h 2972435"/>
              <a:gd name="connsiteX29" fmla="*/ 10973196 w 10973196"/>
              <a:gd name="connsiteY29" fmla="*/ 0 h 2972435"/>
              <a:gd name="connsiteX30" fmla="*/ 10973196 w 10973196"/>
              <a:gd name="connsiteY30" fmla="*/ 1361005 h 2972435"/>
              <a:gd name="connsiteX31" fmla="*/ 8010396 w 10973196"/>
              <a:gd name="connsiteY31" fmla="*/ 1361005 h 2972435"/>
              <a:gd name="connsiteX32" fmla="*/ 1602887 w 10973196"/>
              <a:gd name="connsiteY32" fmla="*/ 0 h 2972435"/>
              <a:gd name="connsiteX33" fmla="*/ 4565687 w 10973196"/>
              <a:gd name="connsiteY33" fmla="*/ 0 h 2972435"/>
              <a:gd name="connsiteX34" fmla="*/ 4565687 w 10973196"/>
              <a:gd name="connsiteY34" fmla="*/ 1361005 h 2972435"/>
              <a:gd name="connsiteX35" fmla="*/ 1602887 w 10973196"/>
              <a:gd name="connsiteY35" fmla="*/ 1361005 h 297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3196" h="2972435">
                <a:moveTo>
                  <a:pt x="9612191" y="1611430"/>
                </a:moveTo>
                <a:lnTo>
                  <a:pt x="10973196" y="1611430"/>
                </a:lnTo>
                <a:lnTo>
                  <a:pt x="10973196" y="2972435"/>
                </a:lnTo>
                <a:lnTo>
                  <a:pt x="9612191" y="2972435"/>
                </a:lnTo>
                <a:close/>
                <a:moveTo>
                  <a:pt x="3204720" y="1611430"/>
                </a:moveTo>
                <a:lnTo>
                  <a:pt x="4565724" y="1611430"/>
                </a:lnTo>
                <a:lnTo>
                  <a:pt x="4565724" y="2972435"/>
                </a:lnTo>
                <a:lnTo>
                  <a:pt x="3204720" y="2972435"/>
                </a:lnTo>
                <a:close/>
                <a:moveTo>
                  <a:pt x="0" y="1611430"/>
                </a:moveTo>
                <a:lnTo>
                  <a:pt x="2962800" y="1611430"/>
                </a:lnTo>
                <a:lnTo>
                  <a:pt x="2962800" y="2972435"/>
                </a:lnTo>
                <a:lnTo>
                  <a:pt x="0" y="2972435"/>
                </a:lnTo>
                <a:close/>
                <a:moveTo>
                  <a:pt x="6407397" y="1608244"/>
                </a:moveTo>
                <a:lnTo>
                  <a:pt x="9370197" y="1608244"/>
                </a:lnTo>
                <a:lnTo>
                  <a:pt x="9370197" y="2969249"/>
                </a:lnTo>
                <a:lnTo>
                  <a:pt x="6407397" y="2969249"/>
                </a:lnTo>
                <a:close/>
                <a:moveTo>
                  <a:pt x="6408455" y="3188"/>
                </a:moveTo>
                <a:lnTo>
                  <a:pt x="7769460" y="3188"/>
                </a:lnTo>
                <a:lnTo>
                  <a:pt x="7769460" y="1364193"/>
                </a:lnTo>
                <a:lnTo>
                  <a:pt x="6408455" y="1364193"/>
                </a:lnTo>
                <a:close/>
                <a:moveTo>
                  <a:pt x="4805569" y="3188"/>
                </a:moveTo>
                <a:lnTo>
                  <a:pt x="6166574" y="3188"/>
                </a:lnTo>
                <a:lnTo>
                  <a:pt x="6166574" y="2972435"/>
                </a:lnTo>
                <a:lnTo>
                  <a:pt x="4805569" y="2972435"/>
                </a:lnTo>
                <a:close/>
                <a:moveTo>
                  <a:pt x="1" y="3188"/>
                </a:moveTo>
                <a:lnTo>
                  <a:pt x="1361006" y="3188"/>
                </a:lnTo>
                <a:lnTo>
                  <a:pt x="1361006" y="1364193"/>
                </a:lnTo>
                <a:lnTo>
                  <a:pt x="1" y="1364193"/>
                </a:lnTo>
                <a:close/>
                <a:moveTo>
                  <a:pt x="8010396" y="0"/>
                </a:moveTo>
                <a:lnTo>
                  <a:pt x="10973196" y="0"/>
                </a:lnTo>
                <a:lnTo>
                  <a:pt x="10973196" y="1361005"/>
                </a:lnTo>
                <a:lnTo>
                  <a:pt x="8010396" y="1361005"/>
                </a:lnTo>
                <a:close/>
                <a:moveTo>
                  <a:pt x="1602887" y="0"/>
                </a:moveTo>
                <a:lnTo>
                  <a:pt x="4565687" y="0"/>
                </a:lnTo>
                <a:lnTo>
                  <a:pt x="4565687" y="1361005"/>
                </a:lnTo>
                <a:lnTo>
                  <a:pt x="1602887" y="13610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73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1513982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197E06-A177-446D-AA13-CE7B4EB4B83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1711" y="1256466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9F6E34-9EB2-4AE6-B278-795312FC28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799" y="2415487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8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85171CE-8DD2-483A-A4B3-CE421F0E3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1" y="898988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CAB5A58-16E7-4059-8C12-7DE8D7C70F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91807" y="1862191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C1FAFC6-D6E4-4F07-B207-5075C8D403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70539" y="2825394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704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35823C-FF05-4618-B8E6-A5237925F2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7098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B7D490-2E33-4F19-874A-DCD7B8B948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0176" y="3427516"/>
            <a:ext cx="3509816" cy="3430484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1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CBF080-5732-4A19-BEF8-6301B16DCC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6261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CC0DD1C-6321-4E81-87A3-1E10A74FB10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62472" y="3105725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A56E01ED-21C4-4762-B580-7195B0CF7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1905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46379E3D-7E2D-40A3-85D2-C58CFE4E43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9611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CEF89640-1C54-494F-938F-D56B632F9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1905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91FFF00-5E51-4EB8-A0D7-FAF063F9D0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9611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03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56F4E96F-A292-47A0-84F3-41057C72C22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19415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3D85B5F-6AD3-4730-81CD-41344EAB13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7862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36B57733-EC4D-41D4-A4E6-656ED543EB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47922" y="-1413227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50DE1DB7-3575-4A0C-AF98-F80B24D80B3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47922" y="3641709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24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42F495-10C4-4D6E-94F3-C690AF89DA83}"/>
              </a:ext>
            </a:extLst>
          </p:cNvPr>
          <p:cNvCxnSpPr>
            <a:cxnSpLocks/>
          </p:cNvCxnSpPr>
          <p:nvPr userDrawn="1"/>
        </p:nvCxnSpPr>
        <p:spPr>
          <a:xfrm flipH="1">
            <a:off x="223084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04DB93-FA13-4E6B-B782-7B31A84FECF3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-62448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8EC43-0BFA-46A6-A803-E95ED2FAA545}"/>
              </a:ext>
            </a:extLst>
          </p:cNvPr>
          <p:cNvGrpSpPr/>
          <p:nvPr userDrawn="1"/>
        </p:nvGrpSpPr>
        <p:grpSpPr>
          <a:xfrm flipH="1">
            <a:off x="11156277" y="4961299"/>
            <a:ext cx="856034" cy="1604871"/>
            <a:chOff x="165370" y="4961299"/>
            <a:chExt cx="856034" cy="16048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3CEFBA-70ED-4434-BE10-9DBB79BE4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370" y="6438900"/>
              <a:ext cx="856034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8440A8-AD0D-4891-B192-255E927EB482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7" y="4961299"/>
              <a:ext cx="0" cy="160487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48C8614-30F5-4605-B52B-F028F577CAA8}"/>
              </a:ext>
            </a:extLst>
          </p:cNvPr>
          <p:cNvSpPr/>
          <p:nvPr userDrawn="1"/>
        </p:nvSpPr>
        <p:spPr>
          <a:xfrm>
            <a:off x="0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E0325-E9FD-456F-B71D-EBAC32D7665C}"/>
              </a:ext>
            </a:extLst>
          </p:cNvPr>
          <p:cNvSpPr/>
          <p:nvPr userDrawn="1"/>
        </p:nvSpPr>
        <p:spPr>
          <a:xfrm>
            <a:off x="11704327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9D11E6-43C0-44A7-8208-BE51B49CC593}"/>
              </a:ext>
            </a:extLst>
          </p:cNvPr>
          <p:cNvSpPr/>
          <p:nvPr userDrawn="1"/>
        </p:nvSpPr>
        <p:spPr>
          <a:xfrm>
            <a:off x="11336718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645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88" r:id="rId11"/>
    <p:sldLayoutId id="2147483687" r:id="rId12"/>
    <p:sldLayoutId id="2147483685" r:id="rId13"/>
    <p:sldLayoutId id="2147483684" r:id="rId14"/>
    <p:sldLayoutId id="2147483681" r:id="rId15"/>
    <p:sldLayoutId id="2147483682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EC88C8-89A7-42B7-80DE-9DF045F14F2C}"/>
              </a:ext>
            </a:extLst>
          </p:cNvPr>
          <p:cNvCxnSpPr>
            <a:cxnSpLocks/>
          </p:cNvCxnSpPr>
          <p:nvPr userDrawn="1"/>
        </p:nvCxnSpPr>
        <p:spPr>
          <a:xfrm>
            <a:off x="10583501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2B30E-800A-4101-903A-DADBC898A2A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266721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D5AAB-44AF-4C63-AE8C-48C614933B2B}"/>
              </a:ext>
            </a:extLst>
          </p:cNvPr>
          <p:cNvCxnSpPr>
            <a:cxnSpLocks/>
          </p:cNvCxnSpPr>
          <p:nvPr userDrawn="1"/>
        </p:nvCxnSpPr>
        <p:spPr>
          <a:xfrm flipH="1">
            <a:off x="165370" y="6438900"/>
            <a:ext cx="856034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AEDF7D-FBF0-4EA3-973A-A6891AAB4704}"/>
              </a:ext>
            </a:extLst>
          </p:cNvPr>
          <p:cNvCxnSpPr>
            <a:cxnSpLocks/>
          </p:cNvCxnSpPr>
          <p:nvPr userDrawn="1"/>
        </p:nvCxnSpPr>
        <p:spPr>
          <a:xfrm>
            <a:off x="418627" y="4961299"/>
            <a:ext cx="0" cy="16048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E121C4A-49D1-49F3-9849-AA9DE8A98E1A}"/>
              </a:ext>
            </a:extLst>
          </p:cNvPr>
          <p:cNvSpPr/>
          <p:nvPr userDrawn="1"/>
        </p:nvSpPr>
        <p:spPr>
          <a:xfrm>
            <a:off x="10492046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88786-5B64-49B9-BD35-2007D8641F4D}"/>
              </a:ext>
            </a:extLst>
          </p:cNvPr>
          <p:cNvSpPr/>
          <p:nvPr userDrawn="1"/>
        </p:nvSpPr>
        <p:spPr>
          <a:xfrm>
            <a:off x="-482368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E847F-AF90-4785-B7F4-CA7229DE6985}"/>
              </a:ext>
            </a:extLst>
          </p:cNvPr>
          <p:cNvSpPr/>
          <p:nvPr userDrawn="1"/>
        </p:nvSpPr>
        <p:spPr>
          <a:xfrm>
            <a:off x="-849977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06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9" r:id="rId2"/>
    <p:sldLayoutId id="2147483708" r:id="rId3"/>
    <p:sldLayoutId id="2147483707" r:id="rId4"/>
    <p:sldLayoutId id="2147483706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79" r:id="rId15"/>
    <p:sldLayoutId id="2147483680" r:id="rId16"/>
    <p:sldLayoutId id="2147483676" r:id="rId17"/>
    <p:sldLayoutId id="214748367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9123" y="3451144"/>
            <a:ext cx="8995410" cy="588220"/>
          </a:xfrm>
        </p:spPr>
        <p:txBody>
          <a:bodyPr lIns="91440" tIns="45720" rIns="91440" bIns="45720" anchor="ctr"/>
          <a:lstStyle/>
          <a:p>
            <a:pPr>
              <a:lnSpc>
                <a:spcPct val="150000"/>
              </a:lnSpc>
            </a:pPr>
            <a:r>
              <a:rPr lang="en-ID" sz="1600" spc="600" dirty="0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Un </a:t>
            </a:r>
            <a:r>
              <a:rPr lang="en-ID" sz="1600" spc="600" dirty="0" err="1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Approccio</a:t>
            </a:r>
            <a:r>
              <a:rPr lang="en-ID" sz="1600" spc="600" dirty="0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 </a:t>
            </a:r>
            <a:r>
              <a:rPr lang="en-ID" sz="1600" spc="600" dirty="0" err="1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Ibrido</a:t>
            </a:r>
            <a:endParaRPr lang="it-IT" dirty="0" err="1">
              <a:solidFill>
                <a:schemeClr val="tx1"/>
              </a:solidFill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B094A1ED-F5DD-46F8-9486-B3793F3406F3}"/>
              </a:ext>
            </a:extLst>
          </p:cNvPr>
          <p:cNvSpPr txBox="1"/>
          <p:nvPr/>
        </p:nvSpPr>
        <p:spPr>
          <a:xfrm>
            <a:off x="4060773" y="5745965"/>
            <a:ext cx="4076454" cy="8938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1200" dirty="0">
                <a:ea typeface="+mn-lt"/>
                <a:cs typeface="+mn-lt"/>
              </a:rPr>
              <a:t>Francesco Lenti - 865274 - f.lenti3@campus.unimib.it</a:t>
            </a:r>
            <a:br>
              <a:rPr lang="en-ID" sz="1200" dirty="0">
                <a:ea typeface="+mn-lt"/>
                <a:cs typeface="+mn-lt"/>
              </a:rPr>
            </a:br>
            <a:r>
              <a:rPr lang="en-ID" sz="1200" dirty="0">
                <a:ea typeface="+mn-lt"/>
                <a:cs typeface="+mn-lt"/>
              </a:rPr>
              <a:t>Mattia Boller - 873358 - m.boller@campus.unimib.it</a:t>
            </a:r>
            <a:br>
              <a:rPr lang="en-ID" sz="1200" dirty="0">
                <a:ea typeface="+mn-lt"/>
                <a:cs typeface="+mn-lt"/>
              </a:rPr>
            </a:br>
            <a:r>
              <a:rPr lang="en-ID" sz="1200" dirty="0">
                <a:ea typeface="+mn-lt"/>
                <a:cs typeface="+mn-lt"/>
              </a:rPr>
              <a:t>Mattia Marchi - 817587 - m.marchi@campus.unimib.it</a:t>
            </a:r>
            <a:endParaRPr lang="it-IT" dirty="0"/>
          </a:p>
        </p:txBody>
      </p:sp>
      <p:pic>
        <p:nvPicPr>
          <p:cNvPr id="3" name="Immagine 4" descr="Immagine che contiene testo, segnale, orologio, clipart&#10;&#10;Descrizione generata automaticamente">
            <a:extLst>
              <a:ext uri="{FF2B5EF4-FFF2-40B4-BE49-F238E27FC236}">
                <a16:creationId xmlns:a16="http://schemas.microsoft.com/office/drawing/2014/main" id="{AD5EC9A8-304D-4493-92D7-1D0A781B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00" y="2740461"/>
            <a:ext cx="5005200" cy="867078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811E96C2-F9D6-4D53-BB70-C91A4057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400" y="419400"/>
            <a:ext cx="1159200" cy="1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err="1">
                <a:solidFill>
                  <a:schemeClr val="accent5"/>
                </a:solidFill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Group</a:t>
            </a:r>
            <a:r>
              <a:rPr lang="it-IT" dirty="0">
                <a:ea typeface="+mn-lt"/>
                <a:cs typeface="+mn-lt"/>
              </a:rPr>
              <a:t>, Collage, Human, Info, Blur.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69FFF467-7B13-428A-ABA4-A51CAECC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07532"/>
            <a:ext cx="4635062" cy="228538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234B74DD-979F-44BF-A61F-1F64D1B15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1501"/>
            <a:ext cx="4635062" cy="228416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18416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Collage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Human</a:t>
            </a:r>
            <a:r>
              <a:rPr lang="it-IT" dirty="0">
                <a:ea typeface="+mn-lt"/>
                <a:cs typeface="+mn-lt"/>
              </a:rPr>
              <a:t>, Info, Blur.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D65ACD15-EA56-44F7-9510-D5C6F1331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10676"/>
            <a:ext cx="4635062" cy="229223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 descr="Immagine che contiene testo, cane&#10;&#10;Descrizione generata automaticamente">
            <a:extLst>
              <a:ext uri="{FF2B5EF4-FFF2-40B4-BE49-F238E27FC236}">
                <a16:creationId xmlns:a16="http://schemas.microsoft.com/office/drawing/2014/main" id="{73BA5582-96E0-4DD8-9C90-312B9A865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2184"/>
            <a:ext cx="4635061" cy="2282803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96234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Info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Blur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/>
          </a:p>
        </p:txBody>
      </p:sp>
      <p:pic>
        <p:nvPicPr>
          <p:cNvPr id="9" name="Immagine 9" descr="Immagine che contiene testo, cane&#10;&#10;Descrizione generata automaticamente">
            <a:extLst>
              <a:ext uri="{FF2B5EF4-FFF2-40B4-BE49-F238E27FC236}">
                <a16:creationId xmlns:a16="http://schemas.microsoft.com/office/drawing/2014/main" id="{15E0DF7B-1B93-4565-882F-E02BA754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10002"/>
            <a:ext cx="4635062" cy="228044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A0E5D957-CC0C-4BD4-807B-948C74F5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1799"/>
            <a:ext cx="4635062" cy="2283574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79600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llout: freccia in giù 54">
            <a:extLst>
              <a:ext uri="{FF2B5EF4-FFF2-40B4-BE49-F238E27FC236}">
                <a16:creationId xmlns:a16="http://schemas.microsoft.com/office/drawing/2014/main" id="{EA7E5A72-D8F0-4302-B49C-93BE8A1A9007}"/>
              </a:ext>
            </a:extLst>
          </p:cNvPr>
          <p:cNvSpPr/>
          <p:nvPr/>
        </p:nvSpPr>
        <p:spPr>
          <a:xfrm>
            <a:off x="8256233" y="476403"/>
            <a:ext cx="2634882" cy="1722644"/>
          </a:xfrm>
          <a:prstGeom prst="down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CONVOLUTIONAL NEURAL NETWOK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Approccio Metodologico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05B9F6"/>
                </a:solidFill>
                <a:latin typeface="+mj-lt"/>
                <a:cs typeface="Poppins"/>
              </a:rPr>
              <a:t>02</a:t>
            </a:r>
            <a:endParaRPr lang="id-ID" sz="8800" b="1" dirty="0">
              <a:solidFill>
                <a:srgbClr val="05B9F6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3" name="Immagine 2" descr="Immagine che contiene tramonto, città, scuro&#10;&#10;Descrizione generata automaticamente">
            <a:extLst>
              <a:ext uri="{FF2B5EF4-FFF2-40B4-BE49-F238E27FC236}">
                <a16:creationId xmlns:a16="http://schemas.microsoft.com/office/drawing/2014/main" id="{D6EF63C2-1625-4A49-A75E-EC25D9142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5" y="2021067"/>
            <a:ext cx="6818034" cy="28294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C7BE8F-AFCC-49DC-8C60-C6674D781AEC}"/>
              </a:ext>
            </a:extLst>
          </p:cNvPr>
          <p:cNvSpPr txBox="1"/>
          <p:nvPr/>
        </p:nvSpPr>
        <p:spPr>
          <a:xfrm>
            <a:off x="8256233" y="2990480"/>
            <a:ext cx="319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1024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1E2F48-DC61-4629-8E4A-2232947ACD9B}"/>
              </a:ext>
            </a:extLst>
          </p:cNvPr>
          <p:cNvSpPr txBox="1"/>
          <p:nvPr/>
        </p:nvSpPr>
        <p:spPr>
          <a:xfrm>
            <a:off x="9440015" y="3128979"/>
            <a:ext cx="420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512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313BA82-071E-481C-87C1-A74E120FC924}"/>
              </a:ext>
            </a:extLst>
          </p:cNvPr>
          <p:cNvCxnSpPr/>
          <p:nvPr/>
        </p:nvCxnSpPr>
        <p:spPr>
          <a:xfrm>
            <a:off x="7117080" y="2423160"/>
            <a:ext cx="960120" cy="0"/>
          </a:xfrm>
          <a:prstGeom prst="straightConnector1">
            <a:avLst/>
          </a:prstGeom>
          <a:ln>
            <a:solidFill>
              <a:srgbClr val="D0E0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utoShape 2">
            <a:extLst>
              <a:ext uri="{FF2B5EF4-FFF2-40B4-BE49-F238E27FC236}">
                <a16:creationId xmlns:a16="http://schemas.microsoft.com/office/drawing/2014/main" id="{A1A5CE7F-F6EE-4325-82DB-FBA6B73CAC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AE6D0FED-2C00-4462-9D8A-E911F2FD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45" y="2367440"/>
            <a:ext cx="1980027" cy="1980027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CC8B1A75-46E1-4697-BE7D-9187E000F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148167"/>
            <a:ext cx="2857500" cy="269557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02E5B30-5758-49C7-8538-A23B11917CE0}"/>
              </a:ext>
            </a:extLst>
          </p:cNvPr>
          <p:cNvSpPr txBox="1"/>
          <p:nvPr/>
        </p:nvSpPr>
        <p:spPr>
          <a:xfrm>
            <a:off x="8155926" y="229708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FC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D613A12-FD79-4531-BD35-559848B23EAF}"/>
              </a:ext>
            </a:extLst>
          </p:cNvPr>
          <p:cNvSpPr txBox="1"/>
          <p:nvPr/>
        </p:nvSpPr>
        <p:spPr>
          <a:xfrm>
            <a:off x="9081518" y="2574079"/>
            <a:ext cx="68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FC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8BBA187-DCED-4A79-8094-25A9EBDEE278}"/>
              </a:ext>
            </a:extLst>
          </p:cNvPr>
          <p:cNvSpPr txBox="1"/>
          <p:nvPr/>
        </p:nvSpPr>
        <p:spPr>
          <a:xfrm>
            <a:off x="10071607" y="2895789"/>
            <a:ext cx="582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FC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B004870-CE1D-4AD5-8304-2D11B65B6848}"/>
              </a:ext>
            </a:extLst>
          </p:cNvPr>
          <p:cNvSpPr txBox="1"/>
          <p:nvPr/>
        </p:nvSpPr>
        <p:spPr>
          <a:xfrm>
            <a:off x="10145402" y="3209229"/>
            <a:ext cx="25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128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63148378-6A08-421F-B757-FA201F9F803B}"/>
              </a:ext>
            </a:extLst>
          </p:cNvPr>
          <p:cNvSpPr txBox="1"/>
          <p:nvPr/>
        </p:nvSpPr>
        <p:spPr>
          <a:xfrm>
            <a:off x="9199820" y="3101779"/>
            <a:ext cx="219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5</a:t>
            </a:r>
          </a:p>
          <a:p>
            <a:r>
              <a:rPr lang="it-IT" sz="1400" dirty="0">
                <a:solidFill>
                  <a:schemeClr val="bg1"/>
                </a:solidFill>
              </a:rPr>
              <a:t>1</a:t>
            </a:r>
          </a:p>
          <a:p>
            <a:r>
              <a:rPr lang="it-IT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C50B54E-03B7-42ED-85F5-A069E7EDBF37}"/>
              </a:ext>
            </a:extLst>
          </p:cNvPr>
          <p:cNvSpPr txBox="1"/>
          <p:nvPr/>
        </p:nvSpPr>
        <p:spPr>
          <a:xfrm>
            <a:off x="8256233" y="2895789"/>
            <a:ext cx="173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</a:t>
            </a:r>
          </a:p>
          <a:p>
            <a:r>
              <a:rPr lang="it-IT" sz="1600" dirty="0">
                <a:solidFill>
                  <a:schemeClr val="bg1"/>
                </a:solidFill>
              </a:rPr>
              <a:t>0</a:t>
            </a:r>
          </a:p>
          <a:p>
            <a:r>
              <a:rPr lang="it-IT" sz="1600" dirty="0">
                <a:solidFill>
                  <a:schemeClr val="bg1"/>
                </a:solidFill>
              </a:rPr>
              <a:t>2</a:t>
            </a:r>
          </a:p>
          <a:p>
            <a:r>
              <a:rPr lang="it-IT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973204F-2E65-432B-9770-90A65F039DDE}"/>
              </a:ext>
            </a:extLst>
          </p:cNvPr>
          <p:cNvSpPr txBox="1"/>
          <p:nvPr/>
        </p:nvSpPr>
        <p:spPr>
          <a:xfrm>
            <a:off x="2066524" y="4850551"/>
            <a:ext cx="418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EFFICIENT-NET B3 NOISY STUDENT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EF5B1E65-4776-4461-99BD-7B89405822DB}"/>
              </a:ext>
            </a:extLst>
          </p:cNvPr>
          <p:cNvSpPr/>
          <p:nvPr/>
        </p:nvSpPr>
        <p:spPr>
          <a:xfrm>
            <a:off x="10767576" y="3309264"/>
            <a:ext cx="399478" cy="373380"/>
          </a:xfrm>
          <a:prstGeom prst="rect">
            <a:avLst/>
          </a:prstGeom>
          <a:solidFill>
            <a:srgbClr val="FCE2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CE29A"/>
              </a:solidFill>
            </a:endParaRP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9D7393CA-018C-4692-A0F2-398476698765}"/>
              </a:ext>
            </a:extLst>
          </p:cNvPr>
          <p:cNvCxnSpPr>
            <a:stCxn id="45" idx="3"/>
          </p:cNvCxnSpPr>
          <p:nvPr/>
        </p:nvCxnSpPr>
        <p:spPr>
          <a:xfrm>
            <a:off x="11167054" y="3495954"/>
            <a:ext cx="2248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B508189-F7F9-42B2-ABB8-3D1C1DEB30E9}"/>
              </a:ext>
            </a:extLst>
          </p:cNvPr>
          <p:cNvSpPr txBox="1"/>
          <p:nvPr/>
        </p:nvSpPr>
        <p:spPr>
          <a:xfrm>
            <a:off x="10891115" y="3357454"/>
            <a:ext cx="7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95B82E46-9B51-4157-8FCF-754578D28276}"/>
              </a:ext>
            </a:extLst>
          </p:cNvPr>
          <p:cNvSpPr txBox="1"/>
          <p:nvPr/>
        </p:nvSpPr>
        <p:spPr>
          <a:xfrm>
            <a:off x="8429546" y="523021"/>
            <a:ext cx="23978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Activation </a:t>
            </a:r>
            <a:r>
              <a:rPr lang="it-IT" sz="1200" dirty="0" err="1"/>
              <a:t>ReLU</a:t>
            </a:r>
            <a:endParaRPr lang="it-IT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Dropout (50% - 30% - 10%)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Output lineare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/>
              <a:t>Loss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 dirty="0" err="1"/>
              <a:t>Optimizer</a:t>
            </a:r>
            <a:r>
              <a:rPr lang="it-IT" sz="1200" dirty="0"/>
              <a:t> ADAM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734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15" grpId="0"/>
          <p:bldP spid="6" grpId="0"/>
          <p:bldP spid="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5" grpId="0" animBg="1"/>
          <p:bldP spid="48" grpId="0"/>
          <p:bldP spid="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15" grpId="0"/>
          <p:bldP spid="6" grpId="0"/>
          <p:bldP spid="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5" grpId="0" animBg="1"/>
          <p:bldP spid="48" grpId="0"/>
          <p:bldP spid="49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345313D1-0180-46A9-ACC3-CFAF6B20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90" y="1997392"/>
            <a:ext cx="3810000" cy="2695575"/>
          </a:xfrm>
          <a:prstGeom prst="rect">
            <a:avLst/>
          </a:prstGeom>
        </p:spPr>
      </p:pic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MULTI-LAYER PERCEPTRON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Approccio Metodologico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05B9F6"/>
                </a:solidFill>
                <a:latin typeface="+mj-lt"/>
                <a:cs typeface="Poppins"/>
              </a:rPr>
              <a:t>02</a:t>
            </a:r>
            <a:endParaRPr lang="id-ID" sz="8800" b="1" dirty="0">
              <a:solidFill>
                <a:srgbClr val="05B9F6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B5879A-481B-42BA-BE40-840A3DE61662}"/>
              </a:ext>
            </a:extLst>
          </p:cNvPr>
          <p:cNvSpPr txBox="1"/>
          <p:nvPr/>
        </p:nvSpPr>
        <p:spPr>
          <a:xfrm>
            <a:off x="6156960" y="2552700"/>
            <a:ext cx="45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6001DCC-67DA-4840-8300-C0B9AC8C9FC7}"/>
              </a:ext>
            </a:extLst>
          </p:cNvPr>
          <p:cNvSpPr txBox="1"/>
          <p:nvPr/>
        </p:nvSpPr>
        <p:spPr>
          <a:xfrm>
            <a:off x="6987540" y="2113812"/>
            <a:ext cx="75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ED34B5-A876-4885-A962-20B467967227}"/>
              </a:ext>
            </a:extLst>
          </p:cNvPr>
          <p:cNvSpPr txBox="1"/>
          <p:nvPr/>
        </p:nvSpPr>
        <p:spPr>
          <a:xfrm>
            <a:off x="7056120" y="2968198"/>
            <a:ext cx="22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5CA6A9-C522-454B-949B-93CD3F497A7B}"/>
              </a:ext>
            </a:extLst>
          </p:cNvPr>
          <p:cNvSpPr txBox="1"/>
          <p:nvPr/>
        </p:nvSpPr>
        <p:spPr>
          <a:xfrm>
            <a:off x="7945755" y="2598866"/>
            <a:ext cx="6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FC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615C94-CD79-41FD-B667-41379FD29799}"/>
              </a:ext>
            </a:extLst>
          </p:cNvPr>
          <p:cNvSpPr txBox="1"/>
          <p:nvPr/>
        </p:nvSpPr>
        <p:spPr>
          <a:xfrm>
            <a:off x="8031480" y="3185160"/>
            <a:ext cx="9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A279342-064B-46CB-86FE-7829868BBF02}"/>
              </a:ext>
            </a:extLst>
          </p:cNvPr>
          <p:cNvSpPr txBox="1"/>
          <p:nvPr/>
        </p:nvSpPr>
        <p:spPr>
          <a:xfrm>
            <a:off x="8903267" y="3206679"/>
            <a:ext cx="7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8672AA7-C6EC-44E6-B1CC-D00195CF7B6E}"/>
              </a:ext>
            </a:extLst>
          </p:cNvPr>
          <p:cNvSpPr txBox="1"/>
          <p:nvPr/>
        </p:nvSpPr>
        <p:spPr>
          <a:xfrm>
            <a:off x="815340" y="2113812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Rete dedicata al trattamento dei metadati.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Activation </a:t>
            </a:r>
            <a:r>
              <a:rPr lang="it-IT" dirty="0" err="1"/>
              <a:t>ReLU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Dropout (20% - 10%)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Output lineare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Loss MSE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Optimizer</a:t>
            </a:r>
            <a:r>
              <a:rPr lang="it-IT" dirty="0"/>
              <a:t> ADAM</a:t>
            </a:r>
          </a:p>
        </p:txBody>
      </p:sp>
    </p:spTree>
    <p:extLst>
      <p:ext uri="{BB962C8B-B14F-4D97-AF65-F5344CB8AC3E}">
        <p14:creationId xmlns:p14="http://schemas.microsoft.com/office/powerpoint/2010/main" val="22727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HYBRID DEEP NEURAL NETWORK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Approccio Metodologico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05B9F6"/>
                </a:solidFill>
                <a:latin typeface="+mj-lt"/>
                <a:cs typeface="Poppins"/>
              </a:rPr>
              <a:t>02</a:t>
            </a:r>
            <a:endParaRPr lang="id-ID" sz="8800" b="1" dirty="0">
              <a:solidFill>
                <a:srgbClr val="05B9F6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D9E051F-E0A6-4845-A69F-D798DBCFB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1601109"/>
            <a:ext cx="6120765" cy="365578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1D8CE6-B7A6-41B9-97BE-6CDD3BB5FF4E}"/>
              </a:ext>
            </a:extLst>
          </p:cNvPr>
          <p:cNvSpPr txBox="1"/>
          <p:nvPr/>
        </p:nvSpPr>
        <p:spPr>
          <a:xfrm>
            <a:off x="1771795" y="2258319"/>
            <a:ext cx="7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MLP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A99C5F-3CD3-4E1E-95D8-F1E73A3C2155}"/>
              </a:ext>
            </a:extLst>
          </p:cNvPr>
          <p:cNvSpPr txBox="1"/>
          <p:nvPr/>
        </p:nvSpPr>
        <p:spPr>
          <a:xfrm>
            <a:off x="1771795" y="4215110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CNN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EA6D73-51B6-4A6D-8077-BF622529379F}"/>
              </a:ext>
            </a:extLst>
          </p:cNvPr>
          <p:cNvSpPr txBox="1"/>
          <p:nvPr/>
        </p:nvSpPr>
        <p:spPr>
          <a:xfrm>
            <a:off x="4308195" y="3221251"/>
            <a:ext cx="25342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Concatenazione </a:t>
            </a:r>
          </a:p>
          <a:p>
            <a:pPr algn="ctr"/>
            <a:r>
              <a:rPr lang="it-IT" sz="1050" dirty="0"/>
              <a:t>dei risultati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43F9D0B-E6B9-4F82-BE59-340C7BBBC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66" y="1701290"/>
            <a:ext cx="1301010" cy="130101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C88EEAB-639B-4F95-B684-384DB3D41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65" y="3636748"/>
            <a:ext cx="1301011" cy="130101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E5AB9C-C735-4DF8-914B-4C8558819DBB}"/>
              </a:ext>
            </a:extLst>
          </p:cNvPr>
          <p:cNvSpPr txBox="1"/>
          <p:nvPr/>
        </p:nvSpPr>
        <p:spPr>
          <a:xfrm>
            <a:off x="8854440" y="3221251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FINAL SCORE</a:t>
            </a:r>
          </a:p>
        </p:txBody>
      </p:sp>
    </p:spTree>
    <p:extLst>
      <p:ext uri="{BB962C8B-B14F-4D97-AF65-F5344CB8AC3E}">
        <p14:creationId xmlns:p14="http://schemas.microsoft.com/office/powerpoint/2010/main" val="140155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CONVOLUTIONAL NEURAL NETWOK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Valutazione Performance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7E4CC7"/>
                </a:solidFill>
                <a:latin typeface="+mj-lt"/>
                <a:cs typeface="Poppins"/>
              </a:rPr>
              <a:t>03</a:t>
            </a:r>
            <a:endParaRPr lang="id-ID" sz="8800" b="1" dirty="0">
              <a:solidFill>
                <a:srgbClr val="7E4CC7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127CD9-614B-4FDB-BD06-FB0C35A9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69" y="1931768"/>
            <a:ext cx="5056481" cy="279263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6CB233-4C35-44DA-AE28-92EF586C0095}"/>
              </a:ext>
            </a:extLst>
          </p:cNvPr>
          <p:cNvSpPr txBox="1"/>
          <p:nvPr/>
        </p:nvSpPr>
        <p:spPr>
          <a:xfrm>
            <a:off x="1320929" y="1832968"/>
            <a:ext cx="3589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epoche: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Batch Size: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Checkpoint su miglior </a:t>
            </a:r>
            <a:r>
              <a:rPr lang="it-IT" dirty="0" err="1"/>
              <a:t>validation</a:t>
            </a:r>
            <a:r>
              <a:rPr lang="it-IT" dirty="0"/>
              <a:t>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Segnali di </a:t>
            </a:r>
            <a:r>
              <a:rPr lang="it-IT" dirty="0" err="1">
                <a:solidFill>
                  <a:srgbClr val="C00000"/>
                </a:solidFill>
              </a:rPr>
              <a:t>overfitting</a:t>
            </a:r>
            <a:endParaRPr lang="it-IT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5C95F2-2D1D-41BF-860D-4FF211C2C480}"/>
              </a:ext>
            </a:extLst>
          </p:cNvPr>
          <p:cNvSpPr/>
          <p:nvPr/>
        </p:nvSpPr>
        <p:spPr>
          <a:xfrm>
            <a:off x="1280614" y="3870960"/>
            <a:ext cx="3669649" cy="853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38208-829C-47F8-86CF-513B7D23B73F}"/>
              </a:ext>
            </a:extLst>
          </p:cNvPr>
          <p:cNvSpPr txBox="1"/>
          <p:nvPr/>
        </p:nvSpPr>
        <p:spPr>
          <a:xfrm>
            <a:off x="1364650" y="3965494"/>
            <a:ext cx="3786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994C3"/>
                </a:solidFill>
              </a:rPr>
              <a:t>Minore Train RMSE: 15.61</a:t>
            </a:r>
          </a:p>
          <a:p>
            <a:r>
              <a:rPr lang="it-IT" dirty="0">
                <a:solidFill>
                  <a:srgbClr val="DE8D60"/>
                </a:solidFill>
              </a:rPr>
              <a:t>Minore </a:t>
            </a:r>
            <a:r>
              <a:rPr lang="it-IT" dirty="0" err="1">
                <a:solidFill>
                  <a:srgbClr val="DE8D60"/>
                </a:solidFill>
              </a:rPr>
              <a:t>Validation</a:t>
            </a:r>
            <a:r>
              <a:rPr lang="it-IT" dirty="0">
                <a:solidFill>
                  <a:srgbClr val="DE8D60"/>
                </a:solidFill>
              </a:rPr>
              <a:t> RMSE: 17.56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24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MULTI-LAYER PERCEPTRON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Valutazione Performance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7E4CC7"/>
                </a:solidFill>
                <a:latin typeface="+mj-lt"/>
                <a:cs typeface="Poppins"/>
              </a:rPr>
              <a:t>03</a:t>
            </a:r>
            <a:endParaRPr lang="id-ID" sz="8800" b="1" dirty="0">
              <a:solidFill>
                <a:srgbClr val="7E4CC7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6CB233-4C35-44DA-AE28-92EF586C0095}"/>
              </a:ext>
            </a:extLst>
          </p:cNvPr>
          <p:cNvSpPr txBox="1"/>
          <p:nvPr/>
        </p:nvSpPr>
        <p:spPr>
          <a:xfrm>
            <a:off x="1320929" y="1977333"/>
            <a:ext cx="3589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epoche: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Batch Size: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Checkpoint su miglior </a:t>
            </a:r>
            <a:r>
              <a:rPr lang="it-IT" dirty="0" err="1"/>
              <a:t>validation</a:t>
            </a:r>
            <a:r>
              <a:rPr lang="it-IT" dirty="0"/>
              <a:t> </a:t>
            </a:r>
            <a:r>
              <a:rPr lang="it-IT" dirty="0" err="1"/>
              <a:t>loss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Performance </a:t>
            </a:r>
            <a:r>
              <a:rPr lang="it-IT" dirty="0">
                <a:solidFill>
                  <a:srgbClr val="C00000"/>
                </a:solidFill>
              </a:rPr>
              <a:t>peggiori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5C95F2-2D1D-41BF-860D-4FF211C2C480}"/>
              </a:ext>
            </a:extLst>
          </p:cNvPr>
          <p:cNvSpPr/>
          <p:nvPr/>
        </p:nvSpPr>
        <p:spPr>
          <a:xfrm>
            <a:off x="1280614" y="3870960"/>
            <a:ext cx="3669649" cy="853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38208-829C-47F8-86CF-513B7D23B73F}"/>
              </a:ext>
            </a:extLst>
          </p:cNvPr>
          <p:cNvSpPr txBox="1"/>
          <p:nvPr/>
        </p:nvSpPr>
        <p:spPr>
          <a:xfrm>
            <a:off x="1364650" y="3965494"/>
            <a:ext cx="3786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994C3"/>
                </a:solidFill>
              </a:rPr>
              <a:t>Minore Train RMSE: 21.24</a:t>
            </a:r>
          </a:p>
          <a:p>
            <a:r>
              <a:rPr lang="it-IT" dirty="0">
                <a:solidFill>
                  <a:srgbClr val="DE8D60"/>
                </a:solidFill>
              </a:rPr>
              <a:t>Minore </a:t>
            </a:r>
            <a:r>
              <a:rPr lang="it-IT" dirty="0" err="1">
                <a:solidFill>
                  <a:srgbClr val="DE8D60"/>
                </a:solidFill>
              </a:rPr>
              <a:t>Validation</a:t>
            </a:r>
            <a:r>
              <a:rPr lang="it-IT" dirty="0">
                <a:solidFill>
                  <a:srgbClr val="DE8D60"/>
                </a:solidFill>
              </a:rPr>
              <a:t> RMSE: 20.12</a:t>
            </a:r>
          </a:p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CBBC627-831E-4D62-863E-423AA5361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69" y="1931769"/>
            <a:ext cx="5056481" cy="27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HYBRID DEEP NEURAL NETWORK 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Valutazione Performance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7E4CC7"/>
                </a:solidFill>
                <a:latin typeface="+mj-lt"/>
                <a:cs typeface="Poppins"/>
              </a:rPr>
              <a:t>03</a:t>
            </a:r>
            <a:endParaRPr lang="id-ID" sz="8800" b="1" dirty="0">
              <a:solidFill>
                <a:srgbClr val="7E4CC7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6CB233-4C35-44DA-AE28-92EF586C0095}"/>
              </a:ext>
            </a:extLst>
          </p:cNvPr>
          <p:cNvSpPr txBox="1"/>
          <p:nvPr/>
        </p:nvSpPr>
        <p:spPr>
          <a:xfrm>
            <a:off x="1320929" y="1977333"/>
            <a:ext cx="3589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epoche: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Batch Size: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Checkpoint su miglior </a:t>
            </a:r>
            <a:r>
              <a:rPr lang="it-IT" dirty="0" err="1"/>
              <a:t>validation</a:t>
            </a:r>
            <a:r>
              <a:rPr lang="it-IT" dirty="0"/>
              <a:t> </a:t>
            </a:r>
            <a:r>
              <a:rPr lang="it-IT" dirty="0" err="1"/>
              <a:t>loss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5C95F2-2D1D-41BF-860D-4FF211C2C480}"/>
              </a:ext>
            </a:extLst>
          </p:cNvPr>
          <p:cNvSpPr/>
          <p:nvPr/>
        </p:nvSpPr>
        <p:spPr>
          <a:xfrm>
            <a:off x="1280614" y="3870960"/>
            <a:ext cx="3669649" cy="853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38208-829C-47F8-86CF-513B7D23B73F}"/>
              </a:ext>
            </a:extLst>
          </p:cNvPr>
          <p:cNvSpPr txBox="1"/>
          <p:nvPr/>
        </p:nvSpPr>
        <p:spPr>
          <a:xfrm>
            <a:off x="1364650" y="3965494"/>
            <a:ext cx="3786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994C3"/>
                </a:solidFill>
              </a:rPr>
              <a:t>Minore Train RMSE: 17.36</a:t>
            </a:r>
          </a:p>
          <a:p>
            <a:r>
              <a:rPr lang="it-IT" dirty="0">
                <a:solidFill>
                  <a:srgbClr val="DE8D60"/>
                </a:solidFill>
              </a:rPr>
              <a:t>Minore </a:t>
            </a:r>
            <a:r>
              <a:rPr lang="it-IT" dirty="0" err="1">
                <a:solidFill>
                  <a:srgbClr val="DE8D60"/>
                </a:solidFill>
              </a:rPr>
              <a:t>Validation</a:t>
            </a:r>
            <a:r>
              <a:rPr lang="it-IT" dirty="0">
                <a:solidFill>
                  <a:srgbClr val="DE8D60"/>
                </a:solidFill>
              </a:rPr>
              <a:t> RMSE: 17.31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E70A72-0664-496B-8C77-BB9A2CA63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70" y="1931769"/>
            <a:ext cx="5056480" cy="27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CONFRONTO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Valutazione Performance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7E4CC7"/>
                </a:solidFill>
                <a:latin typeface="+mj-lt"/>
                <a:cs typeface="Poppins"/>
              </a:rPr>
              <a:t>03</a:t>
            </a:r>
            <a:endParaRPr lang="id-ID" sz="8800" b="1" dirty="0">
              <a:solidFill>
                <a:srgbClr val="7E4CC7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38208-829C-47F8-86CF-513B7D23B73F}"/>
              </a:ext>
            </a:extLst>
          </p:cNvPr>
          <p:cNvSpPr txBox="1"/>
          <p:nvPr/>
        </p:nvSpPr>
        <p:spPr>
          <a:xfrm>
            <a:off x="413825" y="2656320"/>
            <a:ext cx="352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DE8D60"/>
                </a:solidFill>
              </a:rPr>
              <a:t>Validation</a:t>
            </a:r>
            <a:r>
              <a:rPr lang="it-IT" dirty="0">
                <a:solidFill>
                  <a:srgbClr val="DE8D60"/>
                </a:solidFill>
              </a:rPr>
              <a:t> RMSE </a:t>
            </a:r>
            <a:r>
              <a:rPr lang="it-IT" dirty="0" err="1">
                <a:solidFill>
                  <a:srgbClr val="DE8D60"/>
                </a:solidFill>
              </a:rPr>
              <a:t>Hybrid</a:t>
            </a:r>
            <a:r>
              <a:rPr lang="it-IT" dirty="0">
                <a:solidFill>
                  <a:srgbClr val="DE8D60"/>
                </a:solidFill>
              </a:rPr>
              <a:t>: 17.31</a:t>
            </a:r>
          </a:p>
          <a:p>
            <a:r>
              <a:rPr lang="it-IT" dirty="0" err="1">
                <a:solidFill>
                  <a:srgbClr val="CA696E"/>
                </a:solidFill>
              </a:rPr>
              <a:t>Validation</a:t>
            </a:r>
            <a:r>
              <a:rPr lang="it-IT" dirty="0">
                <a:solidFill>
                  <a:srgbClr val="CA696E"/>
                </a:solidFill>
              </a:rPr>
              <a:t> RMSE CNN: 17.56</a:t>
            </a:r>
          </a:p>
          <a:p>
            <a:r>
              <a:rPr lang="it-IT" dirty="0" err="1">
                <a:solidFill>
                  <a:srgbClr val="A48F7D"/>
                </a:solidFill>
              </a:rPr>
              <a:t>Validation</a:t>
            </a:r>
            <a:r>
              <a:rPr lang="it-IT" dirty="0">
                <a:solidFill>
                  <a:srgbClr val="A48F7D"/>
                </a:solidFill>
              </a:rPr>
              <a:t> MLP: 20.12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6533C9-C3E9-4768-A2C2-711A16683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28" y="1648728"/>
            <a:ext cx="5982882" cy="33042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FBF3A6-B239-41AD-BA0D-30EF87C75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27" y="2656321"/>
            <a:ext cx="300686" cy="30068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76B9DE3-1A44-41A8-ABC6-FCA9BAEA0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29" y="3345603"/>
            <a:ext cx="300686" cy="30068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704F36B-B0E4-47A4-B406-35A8C4142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27" y="3000962"/>
            <a:ext cx="300686" cy="30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0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E08C09-112B-427B-82C0-9C83E51A72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444626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en-ID" dirty="0"/>
              <a:t>Road Map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D2FFBFF-36CE-4DCC-9B70-A4C374F26112}"/>
              </a:ext>
            </a:extLst>
          </p:cNvPr>
          <p:cNvSpPr txBox="1"/>
          <p:nvPr/>
        </p:nvSpPr>
        <p:spPr>
          <a:xfrm>
            <a:off x="619940" y="2296789"/>
            <a:ext cx="14430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F99CD2B4-08CC-4CE1-AE65-F584AD7207CA}"/>
              </a:ext>
            </a:extLst>
          </p:cNvPr>
          <p:cNvSpPr txBox="1"/>
          <p:nvPr/>
        </p:nvSpPr>
        <p:spPr>
          <a:xfrm>
            <a:off x="618357" y="3574062"/>
            <a:ext cx="218912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1600" dirty="0" err="1">
                <a:ea typeface="+mn-lt"/>
                <a:cs typeface="+mn-lt"/>
              </a:rPr>
              <a:t>Esplorazione</a:t>
            </a:r>
            <a:r>
              <a:rPr lang="en-ID" sz="1600" dirty="0">
                <a:ea typeface="+mn-lt"/>
                <a:cs typeface="+mn-lt"/>
              </a:rPr>
              <a:t> Dataset</a:t>
            </a:r>
          </a:p>
          <a:p>
            <a:endParaRPr lang="en-ID" sz="1600" dirty="0">
              <a:latin typeface="Poppins"/>
              <a:cs typeface="Poppins"/>
            </a:endParaRP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9FFAF461-4CB7-48D3-93A9-D3E004F0F28C}"/>
              </a:ext>
            </a:extLst>
          </p:cNvPr>
          <p:cNvSpPr/>
          <p:nvPr/>
        </p:nvSpPr>
        <p:spPr>
          <a:xfrm>
            <a:off x="619940" y="3870271"/>
            <a:ext cx="2611318" cy="8270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+mn-lt"/>
                <a:cs typeface="+mn-lt"/>
              </a:rPr>
              <a:t>Investigazione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delle</a:t>
            </a:r>
            <a:r>
              <a:rPr lang="id-ID" sz="1100" dirty="0">
                <a:ea typeface="+mn-lt"/>
                <a:cs typeface="+mn-lt"/>
              </a:rPr>
              <a:t> </a:t>
            </a:r>
            <a:r>
              <a:rPr lang="id-ID" sz="1100" dirty="0" err="1">
                <a:ea typeface="+mn-lt"/>
                <a:cs typeface="+mn-lt"/>
              </a:rPr>
              <a:t>caratteristiche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chiave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dei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dataset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attraverso</a:t>
            </a:r>
            <a:r>
              <a:rPr lang="id-ID" sz="1100" dirty="0">
                <a:ea typeface="+mn-lt"/>
                <a:cs typeface="+mn-lt"/>
              </a:rPr>
              <a:t> data </a:t>
            </a:r>
            <a:r>
              <a:rPr lang="id-ID" sz="1100" dirty="0" err="1">
                <a:ea typeface="+mn-lt"/>
                <a:cs typeface="+mn-lt"/>
              </a:rPr>
              <a:t>visualization</a:t>
            </a:r>
            <a:r>
              <a:rPr lang="id-ID" sz="1100" dirty="0">
                <a:ea typeface="+mn-lt"/>
                <a:cs typeface="+mn-lt"/>
              </a:rPr>
              <a:t>.</a:t>
            </a:r>
            <a:endParaRPr lang="id-ID" sz="1100" dirty="0">
              <a:ea typeface="Open Sans"/>
              <a:cs typeface="Open Sans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B8933977-8745-461E-9E5A-BF335237D7A9}"/>
              </a:ext>
            </a:extLst>
          </p:cNvPr>
          <p:cNvSpPr txBox="1"/>
          <p:nvPr/>
        </p:nvSpPr>
        <p:spPr>
          <a:xfrm>
            <a:off x="3454808" y="2296789"/>
            <a:ext cx="1564852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8800" b="1" dirty="0">
                <a:solidFill>
                  <a:schemeClr val="accent2"/>
                </a:solidFill>
                <a:latin typeface="+mj-lt"/>
                <a:cs typeface="Poppins"/>
              </a:rPr>
              <a:t>02</a:t>
            </a:r>
            <a:endParaRPr lang="id-ID" sz="8800" b="1" dirty="0">
              <a:solidFill>
                <a:schemeClr val="accent2"/>
              </a:solidFill>
              <a:latin typeface="+mj-lt"/>
              <a:cs typeface="Poppins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3CF6C98-A453-4280-A9D9-87C5004D8A9D}"/>
              </a:ext>
            </a:extLst>
          </p:cNvPr>
          <p:cNvSpPr txBox="1"/>
          <p:nvPr/>
        </p:nvSpPr>
        <p:spPr>
          <a:xfrm>
            <a:off x="3453225" y="3574062"/>
            <a:ext cx="270298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1600" dirty="0" err="1">
                <a:latin typeface="Poppins"/>
                <a:cs typeface="Poppins"/>
              </a:rPr>
              <a:t>Approccio</a:t>
            </a:r>
            <a:r>
              <a:rPr lang="en-ID" sz="1600" dirty="0">
                <a:latin typeface="Poppins"/>
                <a:cs typeface="Poppins"/>
              </a:rPr>
              <a:t> </a:t>
            </a:r>
            <a:r>
              <a:rPr lang="en-ID" sz="1600" dirty="0" err="1">
                <a:latin typeface="Poppins"/>
                <a:cs typeface="Poppins"/>
              </a:rPr>
              <a:t>Metodologico</a:t>
            </a:r>
            <a:endParaRPr lang="it-IT" dirty="0" err="1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B0E3B2EA-F43C-4C27-97C1-CC2858C0AC75}"/>
              </a:ext>
            </a:extLst>
          </p:cNvPr>
          <p:cNvSpPr/>
          <p:nvPr/>
        </p:nvSpPr>
        <p:spPr>
          <a:xfrm>
            <a:off x="3454808" y="3870271"/>
            <a:ext cx="2611318" cy="8270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Open Sans Light"/>
                <a:cs typeface="Open Sans Light"/>
              </a:rPr>
              <a:t>Definizione</a:t>
            </a:r>
            <a:r>
              <a:rPr lang="id-ID" sz="1100" dirty="0">
                <a:ea typeface="Open Sans Light"/>
                <a:cs typeface="Open Sans Light"/>
              </a:rPr>
              <a:t> e </a:t>
            </a:r>
            <a:r>
              <a:rPr lang="id-ID" sz="1100" dirty="0" err="1">
                <a:ea typeface="Open Sans Light"/>
                <a:cs typeface="Open Sans Light"/>
              </a:rPr>
              <a:t>caratteristiche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modelli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utilizzati</a:t>
            </a:r>
            <a:r>
              <a:rPr lang="id-ID" sz="1100" dirty="0">
                <a:ea typeface="Open Sans Light"/>
                <a:cs typeface="Open Sans Light"/>
              </a:rPr>
              <a:t> e </a:t>
            </a:r>
            <a:r>
              <a:rPr lang="id-ID" sz="1100" dirty="0" err="1">
                <a:ea typeface="Open Sans Light"/>
                <a:cs typeface="Open Sans Light"/>
              </a:rPr>
              <a:t>motivazioni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delle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scelte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adottate</a:t>
            </a:r>
            <a:r>
              <a:rPr lang="id-ID" sz="1100" dirty="0">
                <a:ea typeface="Open Sans Light"/>
                <a:cs typeface="Open Sans Light"/>
              </a:rPr>
              <a:t>.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64C32D8D-29F0-44AD-9C83-F84F7ABA3A58}"/>
              </a:ext>
            </a:extLst>
          </p:cNvPr>
          <p:cNvSpPr txBox="1"/>
          <p:nvPr/>
        </p:nvSpPr>
        <p:spPr>
          <a:xfrm>
            <a:off x="6310020" y="2296789"/>
            <a:ext cx="1608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3"/>
                </a:solidFill>
                <a:latin typeface="+mj-lt"/>
                <a:cs typeface="Poppins" panose="02000000000000000000" pitchFamily="2" charset="0"/>
              </a:rPr>
              <a:t>03</a:t>
            </a:r>
            <a:endParaRPr lang="id-ID" sz="8800" b="1" dirty="0">
              <a:solidFill>
                <a:schemeClr val="accent3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80D6FD31-118F-496D-903A-E0E5076BB77C}"/>
              </a:ext>
            </a:extLst>
          </p:cNvPr>
          <p:cNvSpPr txBox="1"/>
          <p:nvPr/>
        </p:nvSpPr>
        <p:spPr>
          <a:xfrm>
            <a:off x="6308437" y="3574062"/>
            <a:ext cx="292673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1600" dirty="0" err="1">
                <a:latin typeface="Poppins"/>
                <a:cs typeface="Poppins"/>
              </a:rPr>
              <a:t>Valutazione</a:t>
            </a:r>
            <a:r>
              <a:rPr lang="en-ID" sz="1600" dirty="0">
                <a:latin typeface="Poppins"/>
                <a:cs typeface="Poppins"/>
              </a:rPr>
              <a:t> Performance</a:t>
            </a:r>
            <a:endParaRPr lang="it-IT" dirty="0"/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FA2F2E95-F9AD-44F5-BC5C-EA56ADDAD683}"/>
              </a:ext>
            </a:extLst>
          </p:cNvPr>
          <p:cNvSpPr/>
          <p:nvPr/>
        </p:nvSpPr>
        <p:spPr>
          <a:xfrm>
            <a:off x="6310020" y="3870271"/>
            <a:ext cx="2611318" cy="5731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Open Sans Light"/>
                <a:cs typeface="Open Sans Light"/>
              </a:rPr>
              <a:t>Valutazione</a:t>
            </a:r>
            <a:r>
              <a:rPr lang="id-ID" sz="1100" dirty="0">
                <a:ea typeface="Open Sans Light"/>
                <a:cs typeface="Open Sans Light"/>
              </a:rPr>
              <a:t> e </a:t>
            </a:r>
            <a:r>
              <a:rPr lang="id-ID" sz="1100" dirty="0" err="1">
                <a:ea typeface="Open Sans Light"/>
                <a:cs typeface="Open Sans Light"/>
              </a:rPr>
              <a:t>confronto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vari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modelli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ed</a:t>
            </a:r>
            <a:r>
              <a:rPr lang="id-ID" sz="1100" dirty="0">
                <a:ea typeface="Open Sans Light"/>
                <a:cs typeface="Open Sans Light"/>
              </a:rPr>
              <a:t> </a:t>
            </a:r>
            <a:r>
              <a:rPr lang="id-ID" sz="1100" dirty="0" err="1">
                <a:ea typeface="Open Sans Light"/>
                <a:cs typeface="Open Sans Light"/>
              </a:rPr>
              <a:t>analisi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risultati</a:t>
            </a:r>
            <a:r>
              <a:rPr lang="id-ID" sz="1100" dirty="0">
                <a:ea typeface="Open Sans Light"/>
                <a:cs typeface="Open Sans Light"/>
              </a:rPr>
              <a:t>.</a:t>
            </a:r>
            <a:endParaRPr lang="id-ID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TextBox 31">
            <a:extLst>
              <a:ext uri="{FF2B5EF4-FFF2-40B4-BE49-F238E27FC236}">
                <a16:creationId xmlns:a16="http://schemas.microsoft.com/office/drawing/2014/main" id="{58824E27-904F-4AC7-BB3F-BB686EBC6AE1}"/>
              </a:ext>
            </a:extLst>
          </p:cNvPr>
          <p:cNvSpPr txBox="1"/>
          <p:nvPr/>
        </p:nvSpPr>
        <p:spPr>
          <a:xfrm>
            <a:off x="9137770" y="2296789"/>
            <a:ext cx="16930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4"/>
                </a:solidFill>
                <a:latin typeface="+mj-lt"/>
                <a:cs typeface="Poppins" panose="02000000000000000000" pitchFamily="2" charset="0"/>
              </a:rPr>
              <a:t>04</a:t>
            </a:r>
            <a:endParaRPr lang="id-ID" sz="8800" b="1" dirty="0">
              <a:solidFill>
                <a:schemeClr val="accent4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619870AF-CCD8-4604-A129-DAF8877641B4}"/>
              </a:ext>
            </a:extLst>
          </p:cNvPr>
          <p:cNvSpPr txBox="1"/>
          <p:nvPr/>
        </p:nvSpPr>
        <p:spPr>
          <a:xfrm>
            <a:off x="9136187" y="3574062"/>
            <a:ext cx="138211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1600" dirty="0" err="1">
                <a:latin typeface="+mj-lt"/>
                <a:cs typeface="Poppins"/>
              </a:rPr>
              <a:t>Conclusioni</a:t>
            </a:r>
            <a:endParaRPr lang="it-IT" dirty="0" err="1"/>
          </a:p>
        </p:txBody>
      </p:sp>
      <p:sp>
        <p:nvSpPr>
          <p:cNvPr id="31" name="Rectangle 33">
            <a:extLst>
              <a:ext uri="{FF2B5EF4-FFF2-40B4-BE49-F238E27FC236}">
                <a16:creationId xmlns:a16="http://schemas.microsoft.com/office/drawing/2014/main" id="{C27EEFD1-870E-45FA-8C9A-73C89A6172FE}"/>
              </a:ext>
            </a:extLst>
          </p:cNvPr>
          <p:cNvSpPr/>
          <p:nvPr/>
        </p:nvSpPr>
        <p:spPr>
          <a:xfrm>
            <a:off x="9137770" y="3870271"/>
            <a:ext cx="2611318" cy="5731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Open Sans Light"/>
                <a:cs typeface="Open Sans Light"/>
              </a:rPr>
              <a:t>Considerazioni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finali</a:t>
            </a:r>
            <a:r>
              <a:rPr lang="id-ID" sz="1100" dirty="0">
                <a:ea typeface="Open Sans Light"/>
                <a:cs typeface="Open Sans Light"/>
              </a:rPr>
              <a:t> e </a:t>
            </a:r>
            <a:r>
              <a:rPr lang="id-ID" sz="1100" dirty="0" err="1">
                <a:ea typeface="Open Sans Light"/>
                <a:cs typeface="Open Sans Light"/>
              </a:rPr>
              <a:t>possibili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sviluppi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futuri</a:t>
            </a:r>
            <a:r>
              <a:rPr lang="id-ID" sz="1100" dirty="0">
                <a:ea typeface="Open Sans Light"/>
                <a:cs typeface="Open Sans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62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13" grpId="0"/>
          <p:bldP spid="15" grpId="0"/>
          <p:bldP spid="17" grpId="0"/>
          <p:bldP spid="19" grpId="0"/>
          <p:bldP spid="21" grpId="0"/>
          <p:bldP spid="23" grpId="0"/>
          <p:bldP spid="25" grpId="0"/>
          <p:bldP spid="27" grpId="0"/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13" grpId="0"/>
          <p:bldP spid="15" grpId="0"/>
          <p:bldP spid="17" grpId="0"/>
          <p:bldP spid="19" grpId="0"/>
          <p:bldP spid="21" grpId="0"/>
          <p:bldP spid="23" grpId="0"/>
          <p:bldP spid="25" grpId="0"/>
          <p:bldP spid="27" grpId="0"/>
          <p:bldP spid="29" grpId="0"/>
          <p:bldP spid="3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0929" y="870909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Come capire come ragiona il modello sulle immagini?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Valutazione Performance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7E4CC7"/>
                </a:solidFill>
                <a:latin typeface="+mj-lt"/>
                <a:cs typeface="Poppins"/>
              </a:rPr>
              <a:t>03</a:t>
            </a:r>
            <a:endParaRPr lang="id-ID" sz="8800" b="1" dirty="0">
              <a:solidFill>
                <a:srgbClr val="7E4CC7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3" name="Immagine 2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F7BBE94C-D84B-4332-8794-0C5028A42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0" y="2288806"/>
            <a:ext cx="5486400" cy="268852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A4B981-62A3-45C6-B3E1-243DCE4A7CBB}"/>
              </a:ext>
            </a:extLst>
          </p:cNvPr>
          <p:cNvSpPr txBox="1"/>
          <p:nvPr/>
        </p:nvSpPr>
        <p:spPr>
          <a:xfrm>
            <a:off x="5295900" y="1793631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GRAD CAM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76C1A43-B3A9-4DD8-BA1C-2532715CE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4" y="2598420"/>
            <a:ext cx="1831565" cy="18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6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-1.11022E-16 L 0.22201 0.041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68EA29AF-8407-443E-9A12-506DE91B13B0}"/>
              </a:ext>
            </a:extLst>
          </p:cNvPr>
          <p:cNvSpPr/>
          <p:nvPr/>
        </p:nvSpPr>
        <p:spPr>
          <a:xfrm>
            <a:off x="1001411" y="1883388"/>
            <a:ext cx="2983849" cy="268224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Sviluppi futuri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Conclusioni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EF2A79"/>
                </a:solidFill>
                <a:latin typeface="+mj-lt"/>
                <a:cs typeface="Poppins"/>
              </a:rPr>
              <a:t>04</a:t>
            </a:r>
            <a:endParaRPr lang="id-ID" sz="8800" b="1" dirty="0">
              <a:solidFill>
                <a:srgbClr val="EF2A79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4FA791-B20C-463C-BD83-38DFA5679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46" y="2279628"/>
            <a:ext cx="1890981" cy="191243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C59C98-82B5-4A6C-9BE7-7BEF8350E890}"/>
              </a:ext>
            </a:extLst>
          </p:cNvPr>
          <p:cNvSpPr txBox="1"/>
          <p:nvPr/>
        </p:nvSpPr>
        <p:spPr>
          <a:xfrm>
            <a:off x="1647238" y="4661768"/>
            <a:ext cx="189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TRANSFORMER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C1D26A2E-E660-4409-B381-E07F9820A23E}"/>
              </a:ext>
            </a:extLst>
          </p:cNvPr>
          <p:cNvSpPr/>
          <p:nvPr/>
        </p:nvSpPr>
        <p:spPr>
          <a:xfrm>
            <a:off x="4428617" y="1894724"/>
            <a:ext cx="2983849" cy="268224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76C855A-9617-40F9-8C66-7B455785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761" y="2279628"/>
            <a:ext cx="1409306" cy="196783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F96D4B-BE2F-45B7-AA44-2615C7458B82}"/>
              </a:ext>
            </a:extLst>
          </p:cNvPr>
          <p:cNvSpPr txBox="1"/>
          <p:nvPr/>
        </p:nvSpPr>
        <p:spPr>
          <a:xfrm>
            <a:off x="4582994" y="4661768"/>
            <a:ext cx="267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RISOLUZIONE IMMAGINI MAGGIORE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2A58F2EC-C5AC-45C3-8CC1-2F07B16CFF09}"/>
              </a:ext>
            </a:extLst>
          </p:cNvPr>
          <p:cNvSpPr/>
          <p:nvPr/>
        </p:nvSpPr>
        <p:spPr>
          <a:xfrm>
            <a:off x="8048117" y="1894724"/>
            <a:ext cx="2983849" cy="268224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1C363D3-6215-43F9-BACB-5C7517A35E6D}"/>
              </a:ext>
            </a:extLst>
          </p:cNvPr>
          <p:cNvSpPr txBox="1"/>
          <p:nvPr/>
        </p:nvSpPr>
        <p:spPr>
          <a:xfrm>
            <a:off x="8048117" y="4661768"/>
            <a:ext cx="298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METADATI PIU’ COMPLETI E CONSISTENTI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36D06F3-E4D8-4E5F-BE54-8CFF1ABBA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73" y="2378840"/>
            <a:ext cx="1691335" cy="16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1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4984EBE-BEDE-41D0-9572-2B7F3706B7D4}"/>
              </a:ext>
            </a:extLst>
          </p:cNvPr>
          <p:cNvSpPr/>
          <p:nvPr/>
        </p:nvSpPr>
        <p:spPr>
          <a:xfrm>
            <a:off x="1475404" y="2689040"/>
            <a:ext cx="9241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279274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075B61-0738-433B-B03C-EFFC06C63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Problema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3AF4A1-AF81-4758-AF6D-27FAB7A7F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Introduzione</a:t>
            </a:r>
            <a:endParaRPr lang="it-IT" dirty="0"/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94CC9F93-B054-4C79-BEE5-AC8CDC2B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02" y="2026170"/>
            <a:ext cx="2743200" cy="27432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0B3E279-2195-4B6C-8C19-5445FF1DAE60}"/>
              </a:ext>
            </a:extLst>
          </p:cNvPr>
          <p:cNvSpPr txBox="1"/>
          <p:nvPr/>
        </p:nvSpPr>
        <p:spPr>
          <a:xfrm>
            <a:off x="1973081" y="2166703"/>
            <a:ext cx="384247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Una immagine vale più di mille parole.</a:t>
            </a:r>
            <a:endParaRPr lang="it-IT" dirty="0"/>
          </a:p>
          <a:p>
            <a:endParaRPr lang="it-IT" dirty="0">
              <a:ea typeface="+mn-lt"/>
              <a:cs typeface="+mn-lt"/>
            </a:endParaRPr>
          </a:p>
          <a:p>
            <a:r>
              <a:rPr lang="it-IT" dirty="0">
                <a:ea typeface="+mn-lt"/>
                <a:cs typeface="+mn-lt"/>
              </a:rPr>
              <a:t>Sapevi che un’immagine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può salvare più di mille vite?</a:t>
            </a:r>
          </a:p>
          <a:p>
            <a:endParaRPr lang="it-IT" dirty="0">
              <a:ea typeface="+mn-lt"/>
              <a:cs typeface="+mn-lt"/>
            </a:endParaRPr>
          </a:p>
          <a:p>
            <a:r>
              <a:rPr lang="it-IT" dirty="0">
                <a:ea typeface="+mn-lt"/>
                <a:cs typeface="+mn-lt"/>
              </a:rPr>
              <a:t>Milioni di animali randagi </a:t>
            </a:r>
            <a:r>
              <a:rPr lang="it-IT" dirty="0">
                <a:solidFill>
                  <a:schemeClr val="accent4"/>
                </a:solidFill>
                <a:ea typeface="+mn-lt"/>
                <a:cs typeface="+mn-lt"/>
              </a:rPr>
              <a:t>soffrono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per le strade o vengono </a:t>
            </a:r>
            <a:r>
              <a:rPr lang="it-IT" dirty="0">
                <a:solidFill>
                  <a:schemeClr val="accent4"/>
                </a:solidFill>
                <a:ea typeface="+mn-lt"/>
                <a:cs typeface="+mn-lt"/>
              </a:rPr>
              <a:t>soppressi </a:t>
            </a:r>
            <a:r>
              <a:rPr lang="it-IT" dirty="0">
                <a:ea typeface="+mn-lt"/>
                <a:cs typeface="+mn-lt"/>
              </a:rPr>
              <a:t>nei rifugi ogni giorno in tutto il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mondo.</a:t>
            </a:r>
            <a:br>
              <a:rPr lang="it-IT" dirty="0">
                <a:ea typeface="+mn-lt"/>
                <a:cs typeface="+mn-lt"/>
              </a:rPr>
            </a:br>
            <a:endParaRPr lang="it-I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0770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075B61-0738-433B-B03C-EFFC06C63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solidFill>
                  <a:schemeClr val="accent2"/>
                </a:solidFill>
                <a:ea typeface="Open Sans"/>
                <a:cs typeface="Open Sans"/>
              </a:rPr>
              <a:t>Soluzione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3AF4A1-AF81-4758-AF6D-27FAB7A7F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Introduzione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0B3E279-2195-4B6C-8C19-5445FF1DAE60}"/>
              </a:ext>
            </a:extLst>
          </p:cNvPr>
          <p:cNvSpPr txBox="1"/>
          <p:nvPr/>
        </p:nvSpPr>
        <p:spPr>
          <a:xfrm>
            <a:off x="1833381" y="2827103"/>
            <a:ext cx="42679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Adottare tecniche di </a:t>
            </a:r>
            <a:r>
              <a:rPr lang="it-IT" dirty="0">
                <a:solidFill>
                  <a:schemeClr val="accent2"/>
                </a:solidFill>
                <a:ea typeface="+mn-lt"/>
                <a:cs typeface="+mn-lt"/>
              </a:rPr>
              <a:t>Deep Learning</a:t>
            </a:r>
            <a:r>
              <a:rPr lang="it-IT" dirty="0">
                <a:ea typeface="+mn-lt"/>
                <a:cs typeface="+mn-lt"/>
              </a:rPr>
              <a:t> per prevedere la popolarità della foto e massimizzare la probabilità di adozione.</a:t>
            </a:r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DE99F64F-7B58-4D96-922A-E5BC622E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0" y="2406650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3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Immagini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543C7FD7-A7BB-404F-AB3A-E9821F5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119" y="1619745"/>
            <a:ext cx="2312233" cy="10520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3504ED-52EC-4610-8A05-6DEBBA76955B}"/>
              </a:ext>
            </a:extLst>
          </p:cNvPr>
          <p:cNvSpPr txBox="1"/>
          <p:nvPr/>
        </p:nvSpPr>
        <p:spPr>
          <a:xfrm>
            <a:off x="1521086" y="2677202"/>
            <a:ext cx="429915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9912 immagini rappresentanti animali che hanno un profilo sulla piattaforma PetFinder.my</a:t>
            </a:r>
          </a:p>
          <a:p>
            <a:endParaRPr lang="it-IT" dirty="0">
              <a:ea typeface="+mn-lt"/>
              <a:cs typeface="+mn-lt"/>
            </a:endParaRPr>
          </a:p>
          <a:p>
            <a:r>
              <a:rPr lang="it-IT" dirty="0">
                <a:ea typeface="+mn-lt"/>
                <a:cs typeface="+mn-lt"/>
              </a:rPr>
              <a:t>Dall’analisi visiva effettuata non si evincono particolari dettagli su cosa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possa rendere una foto più popolare rispetto ad un’altra.</a:t>
            </a:r>
            <a:endParaRPr lang="it-IT" dirty="0"/>
          </a:p>
        </p:txBody>
      </p:sp>
      <p:pic>
        <p:nvPicPr>
          <p:cNvPr id="11" name="Immagine 11" descr="Immagine che contiene gatto, sedendo, gatto domestico, mammifero&#10;&#10;Descrizione generata automaticamente">
            <a:extLst>
              <a:ext uri="{FF2B5EF4-FFF2-40B4-BE49-F238E27FC236}">
                <a16:creationId xmlns:a16="http://schemas.microsoft.com/office/drawing/2014/main" id="{6767F393-33C5-4AF1-AB6F-AC6A593A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86" y="3179911"/>
            <a:ext cx="2093626" cy="250935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A7AABE-7520-4F2B-ABEC-91D82087E2A6}"/>
              </a:ext>
            </a:extLst>
          </p:cNvPr>
          <p:cNvSpPr txBox="1"/>
          <p:nvPr/>
        </p:nvSpPr>
        <p:spPr>
          <a:xfrm>
            <a:off x="6880069" y="5687725"/>
            <a:ext cx="14822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 err="1">
                <a:ea typeface="+mn-lt"/>
                <a:cs typeface="+mn-lt"/>
              </a:rPr>
              <a:t>Pawpularity</a:t>
            </a:r>
            <a:r>
              <a:rPr lang="it-IT" sz="1400" dirty="0">
                <a:ea typeface="+mn-lt"/>
                <a:cs typeface="+mn-lt"/>
              </a:rPr>
              <a:t>: </a:t>
            </a:r>
            <a:r>
              <a:rPr lang="it-IT" sz="1400" dirty="0">
                <a:solidFill>
                  <a:schemeClr val="accent4"/>
                </a:solidFill>
                <a:ea typeface="+mn-lt"/>
                <a:cs typeface="+mn-lt"/>
              </a:rPr>
              <a:t>54</a:t>
            </a:r>
            <a:endParaRPr lang="it-IT" dirty="0">
              <a:solidFill>
                <a:schemeClr val="accent4"/>
              </a:solidFill>
              <a:ea typeface="Open Sans"/>
              <a:cs typeface="Open San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321602-B450-41BA-AE70-FB2D5ACFA1C2}"/>
              </a:ext>
            </a:extLst>
          </p:cNvPr>
          <p:cNvSpPr txBox="1"/>
          <p:nvPr/>
        </p:nvSpPr>
        <p:spPr>
          <a:xfrm>
            <a:off x="9528331" y="5200544"/>
            <a:ext cx="14822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 err="1">
                <a:ea typeface="+mn-lt"/>
                <a:cs typeface="+mn-lt"/>
              </a:rPr>
              <a:t>Pawpularity</a:t>
            </a:r>
            <a:r>
              <a:rPr lang="it-IT" sz="1400" dirty="0">
                <a:ea typeface="+mn-lt"/>
                <a:cs typeface="+mn-lt"/>
              </a:rPr>
              <a:t>: </a:t>
            </a:r>
            <a:r>
              <a:rPr lang="it-IT" sz="1400" dirty="0">
                <a:solidFill>
                  <a:schemeClr val="accent4"/>
                </a:solidFill>
                <a:ea typeface="+mn-lt"/>
                <a:cs typeface="+mn-lt"/>
              </a:rPr>
              <a:t>32</a:t>
            </a:r>
            <a:endParaRPr lang="it-IT" dirty="0">
              <a:solidFill>
                <a:schemeClr val="accent4"/>
              </a:solidFill>
              <a:ea typeface="Open Sans"/>
              <a:cs typeface="Open Sans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16" name="Immagine 16" descr="Immagine che contiene cane, guardando, interni, mammifero&#10;&#10;Descrizione generata automaticamente">
            <a:extLst>
              <a:ext uri="{FF2B5EF4-FFF2-40B4-BE49-F238E27FC236}">
                <a16:creationId xmlns:a16="http://schemas.microsoft.com/office/drawing/2014/main" id="{91F2FA67-76A3-4540-ACEC-720D1E802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761" y="3569674"/>
            <a:ext cx="2274758" cy="15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EAB847-57BC-4576-B791-8A1E7DDDD4D9}"/>
              </a:ext>
            </a:extLst>
          </p:cNvPr>
          <p:cNvSpPr txBox="1"/>
          <p:nvPr/>
        </p:nvSpPr>
        <p:spPr>
          <a:xfrm>
            <a:off x="3422728" y="1506089"/>
            <a:ext cx="51361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File tabellare contenente i metadati per ogni immagine. I metadati contengono il </a:t>
            </a:r>
            <a:r>
              <a:rPr lang="it-IT" dirty="0" err="1">
                <a:ea typeface="+mn-lt"/>
                <a:cs typeface="+mn-lt"/>
              </a:rPr>
              <a:t>Pawpularity</a:t>
            </a:r>
            <a:r>
              <a:rPr lang="it-IT" dirty="0">
                <a:ea typeface="+mn-lt"/>
                <a:cs typeface="+mn-lt"/>
              </a:rPr>
              <a:t> score e altre caratteristiche nelle foto.</a:t>
            </a:r>
            <a:endParaRPr lang="it-IT" dirty="0"/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2A7168B0-7BED-4435-B388-6084631D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95" y="3033319"/>
            <a:ext cx="4956174" cy="270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8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 dirty="0"/>
          </a:p>
          <a:p>
            <a:r>
              <a:rPr lang="it-IT" dirty="0" err="1">
                <a:solidFill>
                  <a:schemeClr val="accent5"/>
                </a:solidFill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Action</a:t>
            </a:r>
            <a:r>
              <a:rPr lang="it-IT" dirty="0">
                <a:ea typeface="+mn-lt"/>
                <a:cs typeface="+mn-lt"/>
              </a:rPr>
              <a:t>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Info, Blur.</a:t>
            </a:r>
            <a:endParaRPr lang="it-IT" dirty="0"/>
          </a:p>
        </p:txBody>
      </p:sp>
      <p:pic>
        <p:nvPicPr>
          <p:cNvPr id="11" name="Immagine 12">
            <a:extLst>
              <a:ext uri="{FF2B5EF4-FFF2-40B4-BE49-F238E27FC236}">
                <a16:creationId xmlns:a16="http://schemas.microsoft.com/office/drawing/2014/main" id="{CE06462F-D666-4353-804D-06C43F11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12" y="1306725"/>
            <a:ext cx="4635707" cy="228333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4" name="Immagine 15">
            <a:extLst>
              <a:ext uri="{FF2B5EF4-FFF2-40B4-BE49-F238E27FC236}">
                <a16:creationId xmlns:a16="http://schemas.microsoft.com/office/drawing/2014/main" id="{1BC0CE67-4801-44DF-9AE3-DA975FB25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09" y="3771561"/>
            <a:ext cx="4635707" cy="2287927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88146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Focus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solidFill>
                  <a:schemeClr val="accent5"/>
                </a:solidFill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Info, Blur.</a:t>
            </a:r>
            <a:endParaRPr lang="it-IT" dirty="0"/>
          </a:p>
        </p:txBody>
      </p:sp>
      <p:pic>
        <p:nvPicPr>
          <p:cNvPr id="12" name="Immagine 12" descr="Immagine che contiene testo, cane&#10;&#10;Descrizione generata automaticamente">
            <a:extLst>
              <a:ext uri="{FF2B5EF4-FFF2-40B4-BE49-F238E27FC236}">
                <a16:creationId xmlns:a16="http://schemas.microsoft.com/office/drawing/2014/main" id="{728D0D26-B28C-4626-9483-42580753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08638"/>
            <a:ext cx="4635062" cy="228317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5C3976C0-99A5-4E4C-BC1E-5B870E234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2981"/>
            <a:ext cx="4635062" cy="2281211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96879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Face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solidFill>
                  <a:schemeClr val="accent5"/>
                </a:solidFill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Info, Blur.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FEA02231-9DE0-4964-B987-E6CFE3DD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10676"/>
            <a:ext cx="4635062" cy="229223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548178AD-4F14-46A1-8892-782E203E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0095"/>
            <a:ext cx="4635062" cy="2286982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22946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12003</TotalTime>
  <Words>685</Words>
  <Application>Microsoft Office PowerPoint</Application>
  <PresentationFormat>Widescreen</PresentationFormat>
  <Paragraphs>160</Paragraphs>
  <Slides>22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Open Sans</vt:lpstr>
      <vt:lpstr>Poppins</vt:lpstr>
      <vt:lpstr>Office Theme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mattia marchi</cp:lastModifiedBy>
  <cp:revision>574</cp:revision>
  <dcterms:created xsi:type="dcterms:W3CDTF">2016-11-04T05:31:34Z</dcterms:created>
  <dcterms:modified xsi:type="dcterms:W3CDTF">2022-01-23T10:13:41Z</dcterms:modified>
</cp:coreProperties>
</file>